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6" r:id="rId2"/>
    <p:sldId id="278" r:id="rId3"/>
    <p:sldId id="275" r:id="rId4"/>
    <p:sldId id="276" r:id="rId5"/>
    <p:sldId id="277" r:id="rId6"/>
    <p:sldId id="281" r:id="rId7"/>
    <p:sldId id="259" r:id="rId8"/>
    <p:sldId id="260" r:id="rId9"/>
    <p:sldId id="287" r:id="rId10"/>
    <p:sldId id="286" r:id="rId11"/>
    <p:sldId id="288" r:id="rId12"/>
    <p:sldId id="261" r:id="rId13"/>
    <p:sldId id="262" r:id="rId14"/>
    <p:sldId id="263" r:id="rId15"/>
    <p:sldId id="264" r:id="rId16"/>
    <p:sldId id="265" r:id="rId17"/>
    <p:sldId id="279" r:id="rId18"/>
    <p:sldId id="280" r:id="rId19"/>
    <p:sldId id="266" r:id="rId20"/>
    <p:sldId id="267" r:id="rId21"/>
    <p:sldId id="290" r:id="rId22"/>
    <p:sldId id="282" r:id="rId23"/>
    <p:sldId id="283" r:id="rId24"/>
    <p:sldId id="284" r:id="rId25"/>
    <p:sldId id="285" r:id="rId26"/>
    <p:sldId id="270" r:id="rId27"/>
    <p:sldId id="274" r:id="rId28"/>
    <p:sldId id="289"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0054B-2BCB-4B82-90DD-FACDFF0408D5}" type="datetimeFigureOut">
              <a:rPr lang="en-AU" smtClean="0"/>
              <a:t>7/09/2021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CF463-5938-47C0-84E9-6173DC1E3417}"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6</a:t>
            </a:fld>
            <a:endParaRPr lang="en-US"/>
          </a:p>
        </p:txBody>
      </p:sp>
    </p:spTree>
    <p:extLst>
      <p:ext uri="{BB962C8B-B14F-4D97-AF65-F5344CB8AC3E}">
        <p14:creationId xmlns:p14="http://schemas.microsoft.com/office/powerpoint/2010/main" xmlns="" val="426582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pPr/>
              <a:t>7</a:t>
            </a:fld>
            <a:endParaRPr lang="en-US" dirty="0"/>
          </a:p>
        </p:txBody>
      </p:sp>
    </p:spTree>
    <p:extLst>
      <p:ext uri="{BB962C8B-B14F-4D97-AF65-F5344CB8AC3E}">
        <p14:creationId xmlns:p14="http://schemas.microsoft.com/office/powerpoint/2010/main" xmlns="" val="29093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8</a:t>
            </a:fld>
            <a:endParaRPr lang="en-US" dirty="0"/>
          </a:p>
        </p:txBody>
      </p:sp>
    </p:spTree>
    <p:extLst>
      <p:ext uri="{BB962C8B-B14F-4D97-AF65-F5344CB8AC3E}">
        <p14:creationId xmlns:p14="http://schemas.microsoft.com/office/powerpoint/2010/main" xmlns=""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22</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23</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24</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25</a:t>
            </a:fld>
            <a:endParaRPr lang="en-US"/>
          </a:p>
        </p:txBody>
      </p:sp>
    </p:spTree>
    <p:extLst>
      <p:ext uri="{BB962C8B-B14F-4D97-AF65-F5344CB8AC3E}">
        <p14:creationId xmlns="" xmlns:p14="http://schemas.microsoft.com/office/powerpoint/2010/main" val="426582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9/7/2021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to.gov.au/super/self-managed-super-funds/setting-up/create-the-trust-and-trust-de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83568" y="5229200"/>
            <a:ext cx="7772400" cy="1362075"/>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smtClean="0">
                <a:ln>
                  <a:noFill/>
                </a:ln>
                <a:solidFill>
                  <a:schemeClr val="tx1"/>
                </a:solidFill>
                <a:effectLst/>
                <a:uLnTx/>
                <a:uFillTx/>
                <a:latin typeface="+mj-lt"/>
                <a:ea typeface="+mj-ea"/>
                <a:cs typeface="+mj-cs"/>
              </a:rPr>
              <a:t>Contribution – How to Maximise and</a:t>
            </a:r>
            <a:endParaRPr lang="en-AU"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smtClean="0">
                <a:ln>
                  <a:noFill/>
                </a:ln>
                <a:solidFill>
                  <a:schemeClr val="tx1"/>
                </a:solidFill>
                <a:effectLst/>
                <a:uLnTx/>
                <a:uFillTx/>
                <a:latin typeface="+mj-lt"/>
                <a:ea typeface="+mj-ea"/>
                <a:cs typeface="+mj-cs"/>
              </a:rPr>
              <a:t>Audit</a:t>
            </a:r>
            <a:r>
              <a:rPr kumimoji="0" lang="en-AU" sz="4400" b="0" i="0" u="none" strike="noStrike" kern="1200" cap="none" spc="0" normalizeH="0" noProof="0" dirty="0" smtClean="0">
                <a:ln>
                  <a:noFill/>
                </a:ln>
                <a:solidFill>
                  <a:schemeClr val="tx1"/>
                </a:solidFill>
                <a:effectLst/>
                <a:uLnTx/>
                <a:uFillTx/>
                <a:latin typeface="+mj-lt"/>
                <a:ea typeface="+mj-ea"/>
                <a:cs typeface="+mj-cs"/>
              </a:rPr>
              <a:t> them </a:t>
            </a:r>
            <a:r>
              <a:rPr kumimoji="0" lang="en-AU" sz="4400" b="0" i="0" u="none" strike="noStrike" kern="1200" cap="none" spc="0" normalizeH="0" baseline="0" noProof="0" dirty="0" smtClean="0">
                <a:ln>
                  <a:noFill/>
                </a:ln>
                <a:solidFill>
                  <a:schemeClr val="tx1"/>
                </a:solidFill>
                <a:effectLst/>
                <a:uLnTx/>
                <a:uFillTx/>
                <a:latin typeface="+mj-lt"/>
                <a:ea typeface="+mj-ea"/>
                <a:cs typeface="+mj-cs"/>
              </a:rPr>
              <a:t/>
            </a:r>
            <a:br>
              <a:rPr kumimoji="0" lang="en-AU"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dirty="0" smtClean="0"/>
              <a:t>Did you know …..</a:t>
            </a:r>
            <a:endParaRPr lang="en-AU" dirty="0"/>
          </a:p>
        </p:txBody>
      </p:sp>
      <p:sp>
        <p:nvSpPr>
          <p:cNvPr id="3" name="Content Placeholder 2"/>
          <p:cNvSpPr>
            <a:spLocks noGrp="1"/>
          </p:cNvSpPr>
          <p:nvPr>
            <p:ph idx="1"/>
          </p:nvPr>
        </p:nvSpPr>
        <p:spPr/>
        <p:txBody>
          <a:bodyPr>
            <a:normAutofit lnSpcReduction="10000"/>
          </a:bodyPr>
          <a:lstStyle/>
          <a:p>
            <a:pPr>
              <a:buNone/>
            </a:pPr>
            <a:r>
              <a:rPr lang="en-AU" sz="1800" b="1" dirty="0" smtClean="0"/>
              <a:t>Create the trust and trust deed</a:t>
            </a:r>
          </a:p>
          <a:p>
            <a:pPr marL="0" indent="0">
              <a:buNone/>
            </a:pPr>
            <a:r>
              <a:rPr lang="en-AU" sz="1800" dirty="0" smtClean="0"/>
              <a:t>A trust is an arrangement where a person or company (the trustee) holds assets (trust property) in trust for the benefit of others (the beneficiaries). A super fund is a special type of trust, set up and maintained for the sole purpose of providing retirement benefits to its members (the beneficiaries).</a:t>
            </a:r>
          </a:p>
          <a:p>
            <a:pPr>
              <a:buNone/>
            </a:pPr>
            <a:endParaRPr lang="en-AU" sz="1800" dirty="0" smtClean="0"/>
          </a:p>
          <a:p>
            <a:pPr>
              <a:buNone/>
            </a:pPr>
            <a:r>
              <a:rPr lang="en-AU" sz="1800" dirty="0" smtClean="0"/>
              <a:t>To </a:t>
            </a:r>
            <a:r>
              <a:rPr lang="en-AU" sz="1800" dirty="0" smtClean="0"/>
              <a:t>create a trust, you need:</a:t>
            </a:r>
          </a:p>
          <a:p>
            <a:pPr>
              <a:buFont typeface="Wingdings" pitchFamily="2" charset="2"/>
              <a:buChar char="Ø"/>
            </a:pPr>
            <a:r>
              <a:rPr lang="en-AU" sz="1800" dirty="0" smtClean="0"/>
              <a:t>trustees or directors of a corporate trustee</a:t>
            </a:r>
          </a:p>
          <a:p>
            <a:pPr>
              <a:buFont typeface="Wingdings" pitchFamily="2" charset="2"/>
              <a:buChar char="Ø"/>
            </a:pPr>
            <a:r>
              <a:rPr lang="en-AU" sz="1800" dirty="0" smtClean="0"/>
              <a:t>governing rules (a </a:t>
            </a:r>
            <a:r>
              <a:rPr lang="en-AU" sz="1800" u="sng" dirty="0" smtClean="0">
                <a:hlinkClick r:id="rId2"/>
              </a:rPr>
              <a:t>trust deed</a:t>
            </a:r>
            <a:r>
              <a:rPr lang="en-AU" sz="1800" dirty="0" smtClean="0"/>
              <a:t>)</a:t>
            </a:r>
          </a:p>
          <a:p>
            <a:pPr>
              <a:buFont typeface="Wingdings" pitchFamily="2" charset="2"/>
              <a:buChar char="Ø"/>
            </a:pPr>
            <a:r>
              <a:rPr lang="en-AU" sz="1800" u="sng" dirty="0" smtClean="0">
                <a:solidFill>
                  <a:srgbClr val="FF0000"/>
                </a:solidFill>
                <a:hlinkClick r:id="rId2"/>
              </a:rPr>
              <a:t>assets</a:t>
            </a:r>
            <a:r>
              <a:rPr lang="en-AU" sz="1800" dirty="0" smtClean="0">
                <a:solidFill>
                  <a:srgbClr val="FF0000"/>
                </a:solidFill>
              </a:rPr>
              <a:t> (an initial nominal consideration to give legal effect to the trust can be used, for example, $10 attached to the trust deed)</a:t>
            </a:r>
          </a:p>
          <a:p>
            <a:pPr>
              <a:buFont typeface="Wingdings" pitchFamily="2" charset="2"/>
              <a:buChar char="Ø"/>
            </a:pPr>
            <a:r>
              <a:rPr lang="en-AU" sz="1800" dirty="0" smtClean="0"/>
              <a:t>identifiable beneficiaries (members</a:t>
            </a:r>
            <a:r>
              <a:rPr lang="en-AU" sz="1800" dirty="0" smtClean="0"/>
              <a:t>).</a:t>
            </a:r>
          </a:p>
          <a:p>
            <a:pPr>
              <a:buFont typeface="Wingdings" pitchFamily="2" charset="2"/>
              <a:buChar char="Ø"/>
            </a:pPr>
            <a:endParaRPr lang="en-AU" sz="1800" dirty="0" smtClean="0"/>
          </a:p>
          <a:p>
            <a:pPr>
              <a:buNone/>
            </a:pPr>
            <a:r>
              <a:rPr lang="en-AU" sz="1900" dirty="0" smtClean="0"/>
              <a:t>https://www.ato.gov.au/super/self-managed-super-funds/setting-up/create-the-trust-and-trust-deed/</a:t>
            </a:r>
            <a:endParaRPr lang="en-AU"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Does the trust deed allow holding cash by the Trustees of the fund</a:t>
            </a:r>
            <a:endParaRPr lang="en-AU" sz="2800" b="1" dirty="0"/>
          </a:p>
        </p:txBody>
      </p:sp>
      <p:sp>
        <p:nvSpPr>
          <p:cNvPr id="3" name="Content Placeholder 2"/>
          <p:cNvSpPr>
            <a:spLocks noGrp="1"/>
          </p:cNvSpPr>
          <p:nvPr>
            <p:ph idx="1"/>
          </p:nvPr>
        </p:nvSpPr>
        <p:spPr/>
        <p:txBody>
          <a:bodyPr>
            <a:normAutofit/>
          </a:bodyPr>
          <a:lstStyle/>
          <a:p>
            <a:pPr lvl="0">
              <a:buNone/>
            </a:pPr>
            <a:r>
              <a:rPr lang="en-AU" sz="1800" b="1" dirty="0" smtClean="0"/>
              <a:t>Clause 50 of trustdeed.com.au</a:t>
            </a:r>
            <a:r>
              <a:rPr lang="en-AU" sz="1800" dirty="0" smtClean="0"/>
              <a:t> </a:t>
            </a:r>
          </a:p>
          <a:p>
            <a:pPr lvl="0">
              <a:buNone/>
            </a:pPr>
            <a:endParaRPr lang="en-AU" sz="1900" dirty="0" smtClean="0"/>
          </a:p>
          <a:p>
            <a:pPr marL="0" lvl="0" indent="0">
              <a:buNone/>
            </a:pPr>
            <a:r>
              <a:rPr lang="en-AU" sz="1900" dirty="0" smtClean="0"/>
              <a:t>The </a:t>
            </a:r>
            <a:r>
              <a:rPr lang="en-AU" sz="1900" dirty="0" smtClean="0"/>
              <a:t>Trustees of the fund may accept contributions in cash or in-specie (i.e. transfer of assets) as allowed by superannuation law. </a:t>
            </a:r>
            <a:r>
              <a:rPr lang="en-AU" sz="1900" dirty="0" smtClean="0">
                <a:solidFill>
                  <a:srgbClr val="FF0000"/>
                </a:solidFill>
              </a:rPr>
              <a:t>Trustees may hold cash contributions for all members at the time of the establishment of the fund, so that the fund is able to apply for an Australian Business Number. </a:t>
            </a:r>
            <a:r>
              <a:rPr lang="en-AU" sz="1900" dirty="0" smtClean="0"/>
              <a:t>All transactions with related parties must be at arm’s length and Trustees must follow the *</a:t>
            </a:r>
            <a:r>
              <a:rPr lang="en-AU" sz="1900" b="1" i="1" dirty="0" smtClean="0"/>
              <a:t>In-house asset</a:t>
            </a:r>
            <a:r>
              <a:rPr lang="en-AU" sz="1900" dirty="0" smtClean="0"/>
              <a:t> rules and exceptions prescribed in superannuation law </a:t>
            </a:r>
            <a:r>
              <a:rPr lang="en-AU" sz="1900" i="1" dirty="0" smtClean="0"/>
              <a:t>(Section 66 and 71 of the SIS Act</a:t>
            </a:r>
            <a:r>
              <a:rPr lang="en-AU" sz="1900" dirty="0" smtClean="0"/>
              <a:t>).</a:t>
            </a:r>
          </a:p>
          <a:p>
            <a:endParaRPr lang="en-AU" dirty="0"/>
          </a:p>
        </p:txBody>
      </p:sp>
      <p:pic>
        <p:nvPicPr>
          <p:cNvPr id="4" name="Picture 3" descr="logo -trustdeed.png"/>
          <p:cNvPicPr>
            <a:picLocks noChangeAspect="1"/>
          </p:cNvPicPr>
          <p:nvPr/>
        </p:nvPicPr>
        <p:blipFill>
          <a:blip r:embed="rId2" cstate="print"/>
          <a:stretch>
            <a:fillRect/>
          </a:stretch>
        </p:blipFill>
        <p:spPr>
          <a:xfrm>
            <a:off x="4788024" y="1196752"/>
            <a:ext cx="3714750" cy="561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sz="3100" dirty="0" smtClean="0"/>
              <a:t>Concessional </a:t>
            </a:r>
            <a:r>
              <a:rPr lang="en-AU" sz="3100" dirty="0" smtClean="0"/>
              <a:t>contribution caps</a:t>
            </a:r>
            <a:br>
              <a:rPr lang="en-AU" sz="3100" dirty="0" smtClean="0"/>
            </a:br>
            <a:r>
              <a:rPr lang="en-AU" sz="2000" b="1" dirty="0" smtClean="0">
                <a:solidFill>
                  <a:srgbClr val="00B0F0"/>
                </a:solidFill>
              </a:rPr>
              <a:t>(Target tax concessions to ensure the super system is equitable and sustainable)</a:t>
            </a:r>
            <a:endParaRPr lang="en-AU" sz="2000" b="1" dirty="0">
              <a:solidFill>
                <a:srgbClr val="00B0F0"/>
              </a:solidFill>
            </a:endParaRPr>
          </a:p>
        </p:txBody>
      </p:sp>
      <p:sp>
        <p:nvSpPr>
          <p:cNvPr id="3" name="Content Placeholder 2"/>
          <p:cNvSpPr>
            <a:spLocks noGrp="1"/>
          </p:cNvSpPr>
          <p:nvPr>
            <p:ph idx="1"/>
          </p:nvPr>
        </p:nvSpPr>
        <p:spPr>
          <a:xfrm>
            <a:off x="683568" y="2209800"/>
            <a:ext cx="7420302" cy="3279648"/>
          </a:xfrm>
        </p:spPr>
        <p:txBody>
          <a:bodyPr>
            <a:normAutofit/>
          </a:bodyPr>
          <a:lstStyle/>
          <a:p>
            <a:pPr marL="0" indent="0">
              <a:buNone/>
            </a:pPr>
            <a:r>
              <a:rPr lang="en-AU" sz="1800" dirty="0" smtClean="0"/>
              <a:t>From 1 July </a:t>
            </a:r>
            <a:r>
              <a:rPr lang="en-AU" sz="1800" dirty="0" smtClean="0"/>
              <a:t>2021, </a:t>
            </a:r>
            <a:r>
              <a:rPr lang="en-AU" sz="1800" dirty="0" smtClean="0"/>
              <a:t>the concessional contributions cap is </a:t>
            </a:r>
            <a:r>
              <a:rPr lang="en-AU" sz="1800" b="1" dirty="0" smtClean="0">
                <a:solidFill>
                  <a:srgbClr val="FF0000"/>
                </a:solidFill>
              </a:rPr>
              <a:t>$</a:t>
            </a:r>
            <a:r>
              <a:rPr lang="en-AU" sz="1800" b="1" dirty="0" smtClean="0">
                <a:solidFill>
                  <a:srgbClr val="FF0000"/>
                </a:solidFill>
              </a:rPr>
              <a:t>27,500 </a:t>
            </a:r>
            <a:r>
              <a:rPr lang="en-AU" sz="1800" b="1" dirty="0" smtClean="0">
                <a:solidFill>
                  <a:srgbClr val="FF0000"/>
                </a:solidFill>
              </a:rPr>
              <a:t>for everyone</a:t>
            </a:r>
            <a:r>
              <a:rPr lang="en-AU" sz="1800" dirty="0" smtClean="0"/>
              <a:t>. </a:t>
            </a:r>
          </a:p>
          <a:p>
            <a:pPr marL="0" indent="0">
              <a:buNone/>
            </a:pPr>
            <a:endParaRPr lang="en-AU" sz="1800" dirty="0" smtClean="0"/>
          </a:p>
          <a:p>
            <a:pPr marL="0" indent="0">
              <a:buNone/>
            </a:pPr>
            <a:r>
              <a:rPr lang="en-AU" sz="1800" dirty="0" smtClean="0"/>
              <a:t>The cap </a:t>
            </a:r>
            <a:r>
              <a:rPr lang="en-AU" sz="1800" dirty="0" smtClean="0"/>
              <a:t>will be indexed in line with average weekly ordinary time earnings (AWOTE), rounded down to the nearest $2,500.</a:t>
            </a:r>
            <a:endParaRPr lang="en-AU" sz="1800" dirty="0"/>
          </a:p>
        </p:txBody>
      </p:sp>
      <p:pic>
        <p:nvPicPr>
          <p:cNvPr id="4" name="Picture 3" descr="160422-SMSF-Doctor.jpg"/>
          <p:cNvPicPr>
            <a:picLocks noChangeAspect="1"/>
          </p:cNvPicPr>
          <p:nvPr/>
        </p:nvPicPr>
        <p:blipFill>
          <a:blip r:embed="rId2" cstate="print"/>
          <a:stretch>
            <a:fillRect/>
          </a:stretch>
        </p:blipFill>
        <p:spPr>
          <a:xfrm>
            <a:off x="6543675" y="4876800"/>
            <a:ext cx="2600325" cy="17335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Non-concessional </a:t>
            </a:r>
            <a:r>
              <a:rPr lang="en-AU" sz="2800" b="1" dirty="0" smtClean="0"/>
              <a:t>contribution caps</a:t>
            </a:r>
            <a:endParaRPr lang="en-AU" sz="2800" b="1" dirty="0"/>
          </a:p>
        </p:txBody>
      </p:sp>
      <p:sp>
        <p:nvSpPr>
          <p:cNvPr id="3" name="Content Placeholder 2"/>
          <p:cNvSpPr>
            <a:spLocks noGrp="1"/>
          </p:cNvSpPr>
          <p:nvPr>
            <p:ph idx="1"/>
          </p:nvPr>
        </p:nvSpPr>
        <p:spPr/>
        <p:txBody>
          <a:bodyPr>
            <a:normAutofit/>
          </a:bodyPr>
          <a:lstStyle/>
          <a:p>
            <a:pPr>
              <a:buNone/>
            </a:pPr>
            <a:r>
              <a:rPr lang="en-AU" sz="1800" dirty="0" smtClean="0"/>
              <a:t>From 1</a:t>
            </a:r>
            <a:r>
              <a:rPr lang="en-AU" sz="1800" baseline="30000" dirty="0" smtClean="0"/>
              <a:t>st</a:t>
            </a:r>
            <a:r>
              <a:rPr lang="en-AU" sz="1800" dirty="0" smtClean="0"/>
              <a:t> July </a:t>
            </a:r>
            <a:r>
              <a:rPr lang="en-AU" sz="1800" dirty="0" smtClean="0"/>
              <a:t>2021</a:t>
            </a:r>
            <a:endParaRPr lang="en-AU" sz="1800" dirty="0" smtClean="0"/>
          </a:p>
          <a:p>
            <a:pPr>
              <a:buFontTx/>
              <a:buChar char="-"/>
            </a:pPr>
            <a:r>
              <a:rPr lang="en-AU" sz="1800" dirty="0" smtClean="0"/>
              <a:t>annual non-concessional contribution cap </a:t>
            </a:r>
            <a:r>
              <a:rPr lang="en-AU" sz="1800" dirty="0" smtClean="0"/>
              <a:t>indexed </a:t>
            </a:r>
            <a:r>
              <a:rPr lang="en-AU" sz="1800" b="1" dirty="0" smtClean="0">
                <a:solidFill>
                  <a:srgbClr val="FF0000"/>
                </a:solidFill>
              </a:rPr>
              <a:t> </a:t>
            </a:r>
            <a:r>
              <a:rPr lang="en-AU" sz="1800" b="1" dirty="0" smtClean="0">
                <a:solidFill>
                  <a:srgbClr val="FF0000"/>
                </a:solidFill>
              </a:rPr>
              <a:t>to $</a:t>
            </a:r>
            <a:r>
              <a:rPr lang="en-AU" sz="1800" b="1" dirty="0" smtClean="0">
                <a:solidFill>
                  <a:srgbClr val="FF0000"/>
                </a:solidFill>
              </a:rPr>
              <a:t>110,000 </a:t>
            </a:r>
            <a:r>
              <a:rPr lang="en-AU" sz="1800" dirty="0" smtClean="0"/>
              <a:t>per year</a:t>
            </a:r>
          </a:p>
          <a:p>
            <a:pPr lvl="1">
              <a:buFontTx/>
              <a:buChar char="-"/>
            </a:pPr>
            <a:r>
              <a:rPr lang="en-AU" sz="1800" dirty="0" smtClean="0"/>
              <a:t>4 times the concessional contribution cap $</a:t>
            </a:r>
            <a:r>
              <a:rPr lang="en-AU" sz="1800" dirty="0" smtClean="0"/>
              <a:t>27,500</a:t>
            </a:r>
          </a:p>
          <a:p>
            <a:pPr lvl="1">
              <a:buFontTx/>
              <a:buChar char="-"/>
            </a:pPr>
            <a:endParaRPr lang="en-AU" sz="1800" dirty="0" smtClean="0"/>
          </a:p>
          <a:p>
            <a:pPr>
              <a:buFontTx/>
              <a:buChar char="-"/>
            </a:pPr>
            <a:r>
              <a:rPr lang="en-AU" sz="1800" b="1" dirty="0" smtClean="0">
                <a:solidFill>
                  <a:srgbClr val="FF0000"/>
                </a:solidFill>
              </a:rPr>
              <a:t>Nil - If total superannuation balance greater than or equal to the general transfer balance cap </a:t>
            </a:r>
            <a:r>
              <a:rPr lang="en-AU" sz="1800" dirty="0" smtClean="0"/>
              <a:t>($</a:t>
            </a:r>
            <a:r>
              <a:rPr lang="en-AU" sz="1800" dirty="0" smtClean="0"/>
              <a:t>1.7 </a:t>
            </a:r>
            <a:r>
              <a:rPr lang="en-AU" sz="1800" dirty="0" smtClean="0"/>
              <a:t>million in </a:t>
            </a:r>
            <a:r>
              <a:rPr lang="en-AU" sz="1800" dirty="0" smtClean="0"/>
              <a:t>2021–22) </a:t>
            </a:r>
            <a:r>
              <a:rPr lang="en-AU" sz="1800" dirty="0" smtClean="0"/>
              <a:t>at the end of 30 June of the previous financial year</a:t>
            </a:r>
            <a:r>
              <a:rPr lang="en-AU" sz="1800" dirty="0" smtClean="0"/>
              <a:t>.</a:t>
            </a:r>
          </a:p>
          <a:p>
            <a:pPr>
              <a:buFontTx/>
              <a:buChar char="-"/>
            </a:pPr>
            <a:endParaRPr lang="en-AU" sz="1800" dirty="0" smtClean="0"/>
          </a:p>
          <a:p>
            <a:pPr>
              <a:buFontTx/>
              <a:buChar char="-"/>
            </a:pPr>
            <a:r>
              <a:rPr lang="en-AU" sz="1800" dirty="0" smtClean="0"/>
              <a:t>your total superannuation </a:t>
            </a:r>
            <a:r>
              <a:rPr lang="en-AU" sz="1800" b="1" dirty="0" smtClean="0">
                <a:solidFill>
                  <a:srgbClr val="FF0000"/>
                </a:solidFill>
              </a:rPr>
              <a:t>balance will determine how much </a:t>
            </a:r>
            <a:r>
              <a:rPr lang="en-AU" sz="1800" dirty="0" smtClean="0"/>
              <a:t>non-concessional contributions you can make.</a:t>
            </a:r>
          </a:p>
          <a:p>
            <a:pPr>
              <a:buFontTx/>
              <a:buChar char="-"/>
            </a:pPr>
            <a:endParaRPr lang="en-AU" sz="1800" dirty="0" smtClean="0"/>
          </a:p>
          <a:p>
            <a:pPr>
              <a:buFontTx/>
              <a:buChar char="-"/>
            </a:pPr>
            <a:r>
              <a:rPr lang="en-AU" sz="1800" dirty="0" smtClean="0"/>
              <a:t>67</a:t>
            </a:r>
            <a:r>
              <a:rPr lang="en-AU" sz="1800" dirty="0" smtClean="0"/>
              <a:t> </a:t>
            </a:r>
            <a:r>
              <a:rPr lang="en-AU" sz="1800" dirty="0" smtClean="0"/>
              <a:t>- 74 </a:t>
            </a:r>
            <a:r>
              <a:rPr lang="en-AU" sz="1800" dirty="0" smtClean="0"/>
              <a:t>years old if </a:t>
            </a:r>
            <a:r>
              <a:rPr lang="en-AU" sz="1800" b="1" dirty="0" smtClean="0">
                <a:solidFill>
                  <a:srgbClr val="FF0000"/>
                </a:solidFill>
              </a:rPr>
              <a:t>they meet the work test</a:t>
            </a:r>
          </a:p>
          <a:p>
            <a:pPr lvl="1">
              <a:buFontTx/>
              <a:buChar char="-"/>
            </a:pPr>
            <a:r>
              <a:rPr lang="en-AU" sz="1800" dirty="0" smtClean="0"/>
              <a:t>Gainfully employed:  you must work at least 40 hours during a consecutive 30-day period each financial year in which the contributions are made</a:t>
            </a:r>
          </a:p>
          <a:p>
            <a:pPr lvl="1">
              <a:buFontTx/>
              <a:buChar char="-"/>
            </a:pP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120000"/>
              </a:lnSpc>
              <a:spcBef>
                <a:spcPts val="0"/>
              </a:spcBef>
            </a:pPr>
            <a:r>
              <a:rPr lang="en-AU" sz="3100" b="1" dirty="0" smtClean="0"/>
              <a:t>C</a:t>
            </a:r>
            <a:r>
              <a:rPr lang="en-AU" sz="3100" b="1" dirty="0" smtClean="0"/>
              <a:t>oncessional </a:t>
            </a:r>
            <a:r>
              <a:rPr lang="en-AU" sz="3100" b="1" dirty="0" smtClean="0"/>
              <a:t>catch-up provisions</a:t>
            </a:r>
            <a:endParaRPr lang="en-AU" sz="3100" b="1" dirty="0"/>
          </a:p>
        </p:txBody>
      </p:sp>
      <p:sp>
        <p:nvSpPr>
          <p:cNvPr id="3" name="Content Placeholder 2"/>
          <p:cNvSpPr>
            <a:spLocks noGrp="1"/>
          </p:cNvSpPr>
          <p:nvPr>
            <p:ph idx="1"/>
          </p:nvPr>
        </p:nvSpPr>
        <p:spPr>
          <a:xfrm>
            <a:off x="395536" y="1700809"/>
            <a:ext cx="8229600" cy="3960440"/>
          </a:xfrm>
        </p:spPr>
        <p:txBody>
          <a:bodyPr>
            <a:normAutofit/>
          </a:bodyPr>
          <a:lstStyle/>
          <a:p>
            <a:pPr>
              <a:spcBef>
                <a:spcPts val="1200"/>
              </a:spcBef>
            </a:pPr>
            <a:r>
              <a:rPr lang="en-AU" sz="1800" dirty="0" smtClean="0"/>
              <a:t>From 1 July 2018 (2018 – 19 Year), you will be able to </a:t>
            </a:r>
            <a:r>
              <a:rPr lang="en-AU" sz="1800" b="1" dirty="0" smtClean="0">
                <a:solidFill>
                  <a:srgbClr val="FF0000"/>
                </a:solidFill>
              </a:rPr>
              <a:t>'carry-forward' any unused concessional contributions </a:t>
            </a:r>
            <a:r>
              <a:rPr lang="en-AU" sz="1800" b="1" dirty="0" smtClean="0">
                <a:solidFill>
                  <a:srgbClr val="FF0000"/>
                </a:solidFill>
              </a:rPr>
              <a:t>cap</a:t>
            </a:r>
          </a:p>
          <a:p>
            <a:pPr>
              <a:spcBef>
                <a:spcPts val="1200"/>
              </a:spcBef>
            </a:pPr>
            <a:r>
              <a:rPr lang="en-AU" sz="1800" dirty="0" smtClean="0"/>
              <a:t>First access of </a:t>
            </a:r>
            <a:r>
              <a:rPr lang="en-AU" sz="1800" dirty="0" smtClean="0"/>
              <a:t>unused concessional contributions is 2019–20.</a:t>
            </a:r>
          </a:p>
          <a:p>
            <a:pPr>
              <a:spcBef>
                <a:spcPts val="1200"/>
              </a:spcBef>
            </a:pPr>
            <a:r>
              <a:rPr lang="en-AU" sz="1800" dirty="0" smtClean="0"/>
              <a:t>Access your unused concessional contributions cap on a </a:t>
            </a:r>
            <a:r>
              <a:rPr lang="en-AU" sz="1800" b="1" dirty="0" smtClean="0">
                <a:solidFill>
                  <a:srgbClr val="FF0000"/>
                </a:solidFill>
              </a:rPr>
              <a:t>rolling basis for five years</a:t>
            </a:r>
          </a:p>
          <a:p>
            <a:pPr>
              <a:spcBef>
                <a:spcPts val="1200"/>
              </a:spcBef>
            </a:pPr>
            <a:r>
              <a:rPr lang="en-AU" sz="1800" dirty="0" smtClean="0"/>
              <a:t>Amounts carried forward that have not been used after five years will expire</a:t>
            </a:r>
          </a:p>
          <a:p>
            <a:pPr>
              <a:spcBef>
                <a:spcPts val="1200"/>
              </a:spcBef>
            </a:pPr>
            <a:r>
              <a:rPr lang="en-AU" sz="1800" dirty="0" smtClean="0"/>
              <a:t>Carry-forward your unused concessional contributions cap </a:t>
            </a:r>
            <a:r>
              <a:rPr lang="en-AU" sz="1800" b="1" dirty="0" smtClean="0">
                <a:solidFill>
                  <a:srgbClr val="FF0000"/>
                </a:solidFill>
              </a:rPr>
              <a:t>if your total superannuation </a:t>
            </a:r>
            <a:r>
              <a:rPr lang="en-AU" sz="1800" dirty="0" smtClean="0"/>
              <a:t>balance at the end of 30 June of the previous financial year </a:t>
            </a:r>
            <a:r>
              <a:rPr lang="en-AU" sz="1800" b="1" dirty="0" smtClean="0">
                <a:solidFill>
                  <a:srgbClr val="FF0000"/>
                </a:solidFill>
              </a:rPr>
              <a:t>is less than $500,000.</a:t>
            </a:r>
            <a:endParaRPr lang="en-AU" sz="18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132320" cy="710184"/>
          </a:xfrm>
        </p:spPr>
        <p:txBody>
          <a:bodyPr>
            <a:normAutofit/>
          </a:bodyPr>
          <a:lstStyle/>
          <a:p>
            <a:pPr algn="l"/>
            <a:r>
              <a:rPr lang="en-AU" sz="2800" b="1" dirty="0" smtClean="0"/>
              <a:t>C</a:t>
            </a:r>
            <a:r>
              <a:rPr lang="en-AU" sz="2800" b="1" dirty="0" smtClean="0"/>
              <a:t>oncessional </a:t>
            </a:r>
            <a:r>
              <a:rPr lang="en-AU" sz="2800" b="1" dirty="0" smtClean="0"/>
              <a:t>catch-up provisions</a:t>
            </a:r>
            <a:endParaRPr lang="en-AU" sz="2800" b="1" dirty="0"/>
          </a:p>
        </p:txBody>
      </p:sp>
      <p:sp>
        <p:nvSpPr>
          <p:cNvPr id="3" name="Content Placeholder 2"/>
          <p:cNvSpPr>
            <a:spLocks noGrp="1"/>
          </p:cNvSpPr>
          <p:nvPr>
            <p:ph idx="1"/>
          </p:nvPr>
        </p:nvSpPr>
        <p:spPr>
          <a:xfrm>
            <a:off x="971550" y="1066800"/>
            <a:ext cx="7132320" cy="5257800"/>
          </a:xfrm>
        </p:spPr>
        <p:txBody>
          <a:bodyPr>
            <a:normAutofit/>
          </a:bodyPr>
          <a:lstStyle/>
          <a:p>
            <a:pPr marL="0" indent="0">
              <a:buNone/>
            </a:pPr>
            <a:r>
              <a:rPr lang="en-AU" sz="1800" dirty="0" smtClean="0"/>
              <a:t>Example: Harry (46 Year old – working) has $400,000 balance in his Super as on 1</a:t>
            </a:r>
            <a:r>
              <a:rPr lang="en-AU" sz="1800" baseline="30000" dirty="0" smtClean="0"/>
              <a:t>st</a:t>
            </a:r>
            <a:r>
              <a:rPr lang="en-AU" sz="1800" dirty="0" smtClean="0"/>
              <a:t> July 2016, below is the maximum Concessional Contributions he makes</a:t>
            </a:r>
          </a:p>
          <a:p>
            <a:endParaRPr lang="en-AU" sz="1800" dirty="0"/>
          </a:p>
        </p:txBody>
      </p:sp>
      <p:graphicFrame>
        <p:nvGraphicFramePr>
          <p:cNvPr id="5" name="Table 4"/>
          <p:cNvGraphicFramePr>
            <a:graphicFrameLocks noGrp="1"/>
          </p:cNvGraphicFramePr>
          <p:nvPr/>
        </p:nvGraphicFramePr>
        <p:xfrm>
          <a:off x="1187623" y="2132856"/>
          <a:ext cx="6408713" cy="3960474"/>
        </p:xfrm>
        <a:graphic>
          <a:graphicData uri="http://schemas.openxmlformats.org/drawingml/2006/table">
            <a:tbl>
              <a:tblPr firstRow="1" bandRow="1">
                <a:tableStyleId>{B301B821-A1FF-4177-AEE7-76D212191A09}</a:tableStyleId>
              </a:tblPr>
              <a:tblGrid>
                <a:gridCol w="1086223"/>
                <a:gridCol w="1900889"/>
                <a:gridCol w="1357778"/>
                <a:gridCol w="2063823"/>
              </a:tblGrid>
              <a:tr h="745797">
                <a:tc>
                  <a:txBody>
                    <a:bodyPr/>
                    <a:lstStyle/>
                    <a:p>
                      <a:r>
                        <a:rPr lang="en-AU" sz="1400" dirty="0" smtClean="0"/>
                        <a:t>Year</a:t>
                      </a:r>
                      <a:endParaRPr lang="en-AU" sz="1400" dirty="0"/>
                    </a:p>
                  </a:txBody>
                  <a:tcPr marL="68580" marR="68580"/>
                </a:tc>
                <a:tc>
                  <a:txBody>
                    <a:bodyPr/>
                    <a:lstStyle/>
                    <a:p>
                      <a:r>
                        <a:rPr lang="en-AU" sz="1400" dirty="0" smtClean="0"/>
                        <a:t>Actual Contribution</a:t>
                      </a:r>
                      <a:endParaRPr lang="en-AU" sz="1400" dirty="0"/>
                    </a:p>
                  </a:txBody>
                  <a:tcPr marL="68580" marR="68580"/>
                </a:tc>
                <a:tc>
                  <a:txBody>
                    <a:bodyPr/>
                    <a:lstStyle/>
                    <a:p>
                      <a:r>
                        <a:rPr lang="en-AU" sz="1400" dirty="0" smtClean="0"/>
                        <a:t>Carry Forward</a:t>
                      </a:r>
                    </a:p>
                    <a:p>
                      <a:r>
                        <a:rPr lang="en-AU" sz="1400" dirty="0" smtClean="0"/>
                        <a:t>Amount</a:t>
                      </a:r>
                      <a:endParaRPr lang="en-AU" sz="1400" dirty="0"/>
                    </a:p>
                  </a:txBody>
                  <a:tcPr marL="68580" marR="68580"/>
                </a:tc>
                <a:tc>
                  <a:txBody>
                    <a:bodyPr/>
                    <a:lstStyle/>
                    <a:p>
                      <a:r>
                        <a:rPr lang="en-AU" sz="1400" dirty="0" smtClean="0"/>
                        <a:t>Max Contributions which can be made in the following Year</a:t>
                      </a:r>
                      <a:endParaRPr lang="en-AU" sz="1400" dirty="0"/>
                    </a:p>
                  </a:txBody>
                  <a:tcPr marL="68580" marR="68580"/>
                </a:tc>
              </a:tr>
              <a:tr h="298319">
                <a:tc>
                  <a:txBody>
                    <a:bodyPr/>
                    <a:lstStyle/>
                    <a:p>
                      <a:r>
                        <a:rPr lang="en-AU" sz="1400" dirty="0" smtClean="0"/>
                        <a:t>2016 – 17</a:t>
                      </a:r>
                      <a:endParaRPr lang="en-AU" sz="1400" dirty="0"/>
                    </a:p>
                  </a:txBody>
                  <a:tcPr marL="68580" marR="68580"/>
                </a:tc>
                <a:tc>
                  <a:txBody>
                    <a:bodyPr/>
                    <a:lstStyle/>
                    <a:p>
                      <a:r>
                        <a:rPr lang="en-AU" sz="1400" dirty="0" smtClean="0"/>
                        <a:t>10,000</a:t>
                      </a:r>
                      <a:endParaRPr lang="en-AU" sz="1400" dirty="0"/>
                    </a:p>
                  </a:txBody>
                  <a:tcPr marL="68580" marR="68580"/>
                </a:tc>
                <a:tc>
                  <a:txBody>
                    <a:bodyPr/>
                    <a:lstStyle/>
                    <a:p>
                      <a:r>
                        <a:rPr lang="en-AU" sz="1400" dirty="0" smtClean="0"/>
                        <a:t>Nil</a:t>
                      </a:r>
                      <a:endParaRPr lang="en-AU" sz="1400" dirty="0"/>
                    </a:p>
                  </a:txBody>
                  <a:tcPr marL="68580" marR="68580"/>
                </a:tc>
                <a:tc>
                  <a:txBody>
                    <a:bodyPr/>
                    <a:lstStyle/>
                    <a:p>
                      <a:r>
                        <a:rPr lang="en-AU" sz="1400" dirty="0" smtClean="0"/>
                        <a:t>25,000</a:t>
                      </a:r>
                      <a:endParaRPr lang="en-AU" sz="1400" dirty="0"/>
                    </a:p>
                  </a:txBody>
                  <a:tcPr marL="68580" marR="68580"/>
                </a:tc>
              </a:tr>
              <a:tr h="298319">
                <a:tc>
                  <a:txBody>
                    <a:bodyPr/>
                    <a:lstStyle/>
                    <a:p>
                      <a:r>
                        <a:rPr lang="en-AU" sz="1400" dirty="0" smtClean="0"/>
                        <a:t>2017 -18</a:t>
                      </a:r>
                      <a:endParaRPr lang="en-AU" sz="1400" dirty="0"/>
                    </a:p>
                  </a:txBody>
                  <a:tcPr marL="68580" marR="68580"/>
                </a:tc>
                <a:tc>
                  <a:txBody>
                    <a:bodyPr/>
                    <a:lstStyle/>
                    <a:p>
                      <a:r>
                        <a:rPr lang="en-AU" sz="1400" dirty="0" smtClean="0"/>
                        <a:t>10,000</a:t>
                      </a:r>
                      <a:endParaRPr lang="en-AU" sz="1400" dirty="0"/>
                    </a:p>
                  </a:txBody>
                  <a:tcPr marL="68580" marR="68580"/>
                </a:tc>
                <a:tc>
                  <a:txBody>
                    <a:bodyPr/>
                    <a:lstStyle/>
                    <a:p>
                      <a:r>
                        <a:rPr lang="en-AU" sz="1400" dirty="0" smtClean="0"/>
                        <a:t>Nil</a:t>
                      </a:r>
                      <a:endParaRPr lang="en-AU" sz="1400" dirty="0"/>
                    </a:p>
                  </a:txBody>
                  <a:tcPr marL="68580" marR="68580"/>
                </a:tc>
                <a:tc>
                  <a:txBody>
                    <a:bodyPr/>
                    <a:lstStyle/>
                    <a:p>
                      <a:r>
                        <a:rPr lang="en-AU" sz="1400" dirty="0" smtClean="0"/>
                        <a:t>25,000</a:t>
                      </a:r>
                      <a:endParaRPr lang="en-AU" sz="1400" dirty="0"/>
                    </a:p>
                  </a:txBody>
                  <a:tcPr marL="68580" marR="68580"/>
                </a:tc>
              </a:tr>
              <a:tr h="298319">
                <a:tc>
                  <a:txBody>
                    <a:bodyPr/>
                    <a:lstStyle/>
                    <a:p>
                      <a:r>
                        <a:rPr lang="en-AU" sz="1400" dirty="0" smtClean="0">
                          <a:solidFill>
                            <a:srgbClr val="FF0000"/>
                          </a:solidFill>
                        </a:rPr>
                        <a:t>2018 – 19</a:t>
                      </a:r>
                      <a:endParaRPr lang="en-AU" sz="1400" dirty="0">
                        <a:solidFill>
                          <a:srgbClr val="FF0000"/>
                        </a:solidFill>
                      </a:endParaRPr>
                    </a:p>
                  </a:txBody>
                  <a:tcPr marL="68580" marR="68580"/>
                </a:tc>
                <a:tc>
                  <a:txBody>
                    <a:bodyPr/>
                    <a:lstStyle/>
                    <a:p>
                      <a:r>
                        <a:rPr lang="en-AU" sz="1400" dirty="0" smtClean="0"/>
                        <a:t>10,000</a:t>
                      </a:r>
                      <a:endParaRPr lang="en-AU" sz="1400" dirty="0"/>
                    </a:p>
                  </a:txBody>
                  <a:tcPr marL="68580" marR="68580"/>
                </a:tc>
                <a:tc>
                  <a:txBody>
                    <a:bodyPr/>
                    <a:lstStyle/>
                    <a:p>
                      <a:r>
                        <a:rPr lang="en-AU" sz="1400" dirty="0" smtClean="0"/>
                        <a:t>15,000</a:t>
                      </a:r>
                      <a:endParaRPr lang="en-AU" sz="1400" dirty="0"/>
                    </a:p>
                  </a:txBody>
                  <a:tcPr marL="68580" marR="68580"/>
                </a:tc>
                <a:tc>
                  <a:txBody>
                    <a:bodyPr/>
                    <a:lstStyle/>
                    <a:p>
                      <a:r>
                        <a:rPr lang="en-AU" sz="1400" dirty="0" smtClean="0"/>
                        <a:t>40,000</a:t>
                      </a:r>
                      <a:endParaRPr lang="en-AU" sz="1400" dirty="0"/>
                    </a:p>
                  </a:txBody>
                  <a:tcPr marL="68580" marR="68580"/>
                </a:tc>
              </a:tr>
              <a:tr h="298319">
                <a:tc>
                  <a:txBody>
                    <a:bodyPr/>
                    <a:lstStyle/>
                    <a:p>
                      <a:r>
                        <a:rPr lang="en-AU" sz="1400" dirty="0" smtClean="0"/>
                        <a:t>2019 - 20</a:t>
                      </a:r>
                      <a:endParaRPr lang="en-AU" sz="1400" dirty="0"/>
                    </a:p>
                  </a:txBody>
                  <a:tcPr marL="68580" marR="68580"/>
                </a:tc>
                <a:tc>
                  <a:txBody>
                    <a:bodyPr/>
                    <a:lstStyle/>
                    <a:p>
                      <a:r>
                        <a:rPr lang="en-AU" sz="1400" dirty="0" smtClean="0"/>
                        <a:t>10,000</a:t>
                      </a:r>
                      <a:endParaRPr lang="en-AU" sz="1400" dirty="0"/>
                    </a:p>
                  </a:txBody>
                  <a:tcPr marL="68580" marR="68580"/>
                </a:tc>
                <a:tc>
                  <a:txBody>
                    <a:bodyPr/>
                    <a:lstStyle/>
                    <a:p>
                      <a:r>
                        <a:rPr lang="en-AU" sz="1400" dirty="0" smtClean="0"/>
                        <a:t>15,000</a:t>
                      </a:r>
                      <a:endParaRPr lang="en-AU" sz="1400" dirty="0"/>
                    </a:p>
                  </a:txBody>
                  <a:tcPr marL="68580" marR="68580"/>
                </a:tc>
                <a:tc>
                  <a:txBody>
                    <a:bodyPr/>
                    <a:lstStyle/>
                    <a:p>
                      <a:r>
                        <a:rPr lang="en-AU" sz="1400" dirty="0" smtClean="0"/>
                        <a:t>55,000</a:t>
                      </a:r>
                      <a:endParaRPr lang="en-AU" sz="1400" dirty="0"/>
                    </a:p>
                  </a:txBody>
                  <a:tcPr marL="68580" marR="68580"/>
                </a:tc>
              </a:tr>
              <a:tr h="483275">
                <a:tc>
                  <a:txBody>
                    <a:bodyPr/>
                    <a:lstStyle/>
                    <a:p>
                      <a:r>
                        <a:rPr lang="en-AU" sz="1400" dirty="0" smtClean="0"/>
                        <a:t>2020</a:t>
                      </a:r>
                      <a:r>
                        <a:rPr lang="en-AU" sz="1400" baseline="0" dirty="0" smtClean="0"/>
                        <a:t> – 21</a:t>
                      </a:r>
                      <a:endParaRPr lang="en-AU" sz="1400" dirty="0"/>
                    </a:p>
                  </a:txBody>
                  <a:tcPr marL="68580" marR="68580"/>
                </a:tc>
                <a:tc>
                  <a:txBody>
                    <a:bodyPr/>
                    <a:lstStyle/>
                    <a:p>
                      <a:r>
                        <a:rPr lang="en-AU" sz="1400" dirty="0" smtClean="0"/>
                        <a:t>15,000</a:t>
                      </a:r>
                      <a:endParaRPr lang="en-AU" sz="1400" dirty="0"/>
                    </a:p>
                  </a:txBody>
                  <a:tcPr marL="68580" marR="68580"/>
                </a:tc>
                <a:tc>
                  <a:txBody>
                    <a:bodyPr/>
                    <a:lstStyle/>
                    <a:p>
                      <a:r>
                        <a:rPr lang="en-AU" sz="1400" dirty="0" smtClean="0"/>
                        <a:t>10,000</a:t>
                      </a:r>
                      <a:endParaRPr lang="en-AU"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marL="68580" marR="68580"/>
                </a:tc>
                <a:tc>
                  <a:txBody>
                    <a:bodyPr/>
                    <a:lstStyle/>
                    <a:p>
                      <a:r>
                        <a:rPr lang="en-AU" sz="1400" baseline="0" dirty="0" smtClean="0"/>
                        <a:t>65,000</a:t>
                      </a:r>
                      <a:endParaRPr lang="en-AU" sz="1400" baseline="0" dirty="0" smtClean="0"/>
                    </a:p>
                  </a:txBody>
                  <a:tcPr marL="68580" marR="68580"/>
                </a:tc>
              </a:tr>
              <a:tr h="298319">
                <a:tc>
                  <a:txBody>
                    <a:bodyPr/>
                    <a:lstStyle/>
                    <a:p>
                      <a:r>
                        <a:rPr lang="en-AU" sz="1400" dirty="0" smtClean="0"/>
                        <a:t>2021-</a:t>
                      </a:r>
                      <a:r>
                        <a:rPr lang="en-AU" sz="1400" baseline="0" dirty="0" smtClean="0"/>
                        <a:t> 22</a:t>
                      </a:r>
                      <a:endParaRPr lang="en-AU" sz="1400" dirty="0"/>
                    </a:p>
                  </a:txBody>
                  <a:tcPr marL="68580" marR="68580"/>
                </a:tc>
                <a:tc>
                  <a:txBody>
                    <a:bodyPr/>
                    <a:lstStyle/>
                    <a:p>
                      <a:r>
                        <a:rPr lang="en-AU" sz="1400" dirty="0" smtClean="0"/>
                        <a:t>17,500</a:t>
                      </a:r>
                      <a:endParaRPr lang="en-AU" sz="1400" dirty="0"/>
                    </a:p>
                  </a:txBody>
                  <a:tcPr marL="68580" marR="68580"/>
                </a:tc>
                <a:tc>
                  <a:txBody>
                    <a:bodyPr/>
                    <a:lstStyle/>
                    <a:p>
                      <a:r>
                        <a:rPr lang="en-AU" sz="1400" dirty="0" smtClean="0"/>
                        <a:t>10,000</a:t>
                      </a:r>
                    </a:p>
                    <a:p>
                      <a:r>
                        <a:rPr lang="en-AU" sz="1400" baseline="0" dirty="0" smtClean="0"/>
                        <a:t>(indexed – Limit $27,500)</a:t>
                      </a:r>
                      <a:endParaRPr lang="en-AU" sz="1400" dirty="0"/>
                    </a:p>
                  </a:txBody>
                  <a:tcPr marL="68580" marR="68580"/>
                </a:tc>
                <a:tc>
                  <a:txBody>
                    <a:bodyPr/>
                    <a:lstStyle/>
                    <a:p>
                      <a:r>
                        <a:rPr lang="en-AU" sz="1400" dirty="0" smtClean="0"/>
                        <a:t>75,000</a:t>
                      </a:r>
                    </a:p>
                    <a:p>
                      <a:r>
                        <a:rPr lang="en-AU" sz="1400" baseline="0" dirty="0" smtClean="0"/>
                        <a:t>27,500 + 12500 + 30,000</a:t>
                      </a:r>
                      <a:endParaRPr lang="en-AU" sz="1400" dirty="0" smtClean="0"/>
                    </a:p>
                    <a:p>
                      <a:endParaRPr lang="en-AU" sz="1400" dirty="0"/>
                    </a:p>
                  </a:txBody>
                  <a:tcPr marL="68580" marR="68580"/>
                </a:tc>
              </a:tr>
              <a:tr h="745797">
                <a:tc>
                  <a:txBody>
                    <a:bodyPr/>
                    <a:lstStyle/>
                    <a:p>
                      <a:r>
                        <a:rPr lang="en-AU" sz="1400" dirty="0" smtClean="0"/>
                        <a:t>2023 - 24</a:t>
                      </a:r>
                      <a:endParaRPr lang="en-AU" sz="1400" dirty="0"/>
                    </a:p>
                  </a:txBody>
                  <a:tcPr marL="68580" marR="68580"/>
                </a:tc>
                <a:tc>
                  <a:txBody>
                    <a:bodyPr/>
                    <a:lstStyle/>
                    <a:p>
                      <a:r>
                        <a:rPr lang="en-AU" sz="1400" b="1" dirty="0" smtClean="0">
                          <a:solidFill>
                            <a:srgbClr val="FF0000"/>
                          </a:solidFill>
                        </a:rPr>
                        <a:t>Carry</a:t>
                      </a:r>
                      <a:r>
                        <a:rPr lang="en-AU" sz="1400" b="1" baseline="0" dirty="0" smtClean="0">
                          <a:solidFill>
                            <a:srgbClr val="FF0000"/>
                          </a:solidFill>
                        </a:rPr>
                        <a:t> Forward of 2018 -19 expires</a:t>
                      </a:r>
                      <a:endParaRPr lang="en-AU" sz="1400" b="1" dirty="0">
                        <a:solidFill>
                          <a:srgbClr val="FF0000"/>
                        </a:solidFill>
                      </a:endParaRPr>
                    </a:p>
                  </a:txBody>
                  <a:tcPr marL="68580" marR="68580"/>
                </a:tc>
                <a:tc>
                  <a:txBody>
                    <a:bodyPr/>
                    <a:lstStyle/>
                    <a:p>
                      <a:r>
                        <a:rPr lang="en-AU" sz="1400" b="1" dirty="0" smtClean="0">
                          <a:solidFill>
                            <a:srgbClr val="FF0000"/>
                          </a:solidFill>
                        </a:rPr>
                        <a:t>Check</a:t>
                      </a:r>
                      <a:r>
                        <a:rPr lang="en-AU" sz="1400" b="1" baseline="0" dirty="0" smtClean="0">
                          <a:solidFill>
                            <a:srgbClr val="FF0000"/>
                          </a:solidFill>
                        </a:rPr>
                        <a:t> balance is below $500K</a:t>
                      </a:r>
                      <a:endParaRPr lang="en-AU" sz="1400" b="1" dirty="0">
                        <a:solidFill>
                          <a:srgbClr val="FF0000"/>
                        </a:solidFill>
                      </a:endParaRPr>
                    </a:p>
                  </a:txBody>
                  <a:tcPr marL="68580" marR="68580"/>
                </a:tc>
                <a:tc>
                  <a:txBody>
                    <a:bodyPr/>
                    <a:lstStyle/>
                    <a:p>
                      <a:endParaRPr lang="en-AU" sz="1400" dirty="0"/>
                    </a:p>
                  </a:txBody>
                  <a:tcPr marL="68580" marR="6858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132320" cy="1447800"/>
          </a:xfrm>
        </p:spPr>
        <p:txBody>
          <a:bodyPr>
            <a:normAutofit/>
          </a:bodyPr>
          <a:lstStyle/>
          <a:p>
            <a:pPr algn="l"/>
            <a:r>
              <a:rPr lang="en-AU" sz="2800" b="1" dirty="0" smtClean="0"/>
              <a:t>Total </a:t>
            </a:r>
            <a:r>
              <a:rPr lang="en-AU" sz="2800" b="1" dirty="0" smtClean="0"/>
              <a:t>super balance - </a:t>
            </a:r>
            <a:r>
              <a:rPr lang="en-AU" sz="2800" b="1" dirty="0" smtClean="0"/>
              <a:t>limit </a:t>
            </a:r>
            <a:r>
              <a:rPr lang="en-AU" sz="2800" b="1" dirty="0" smtClean="0"/>
              <a:t>on </a:t>
            </a:r>
            <a:r>
              <a:rPr lang="en-AU" sz="2800" b="1" dirty="0" smtClean="0"/>
              <a:t>Non-concessional </a:t>
            </a:r>
            <a:r>
              <a:rPr lang="en-AU" sz="2800" b="1" dirty="0" smtClean="0"/>
              <a:t>and some other contributions </a:t>
            </a:r>
            <a:endParaRPr lang="en-AU" sz="2800" b="1" dirty="0"/>
          </a:p>
        </p:txBody>
      </p:sp>
      <p:graphicFrame>
        <p:nvGraphicFramePr>
          <p:cNvPr id="8" name="Table 7"/>
          <p:cNvGraphicFramePr>
            <a:graphicFrameLocks noGrp="1"/>
          </p:cNvGraphicFramePr>
          <p:nvPr/>
        </p:nvGraphicFramePr>
        <p:xfrm>
          <a:off x="971599" y="1700808"/>
          <a:ext cx="7560840" cy="4374176"/>
        </p:xfrm>
        <a:graphic>
          <a:graphicData uri="http://schemas.openxmlformats.org/drawingml/2006/table">
            <a:tbl>
              <a:tblPr/>
              <a:tblGrid>
                <a:gridCol w="2520280"/>
                <a:gridCol w="2520280"/>
                <a:gridCol w="2520280"/>
              </a:tblGrid>
              <a:tr h="322032">
                <a:tc gridSpan="3">
                  <a:txBody>
                    <a:bodyPr/>
                    <a:lstStyle/>
                    <a:p>
                      <a:endParaRPr lang="en-AU" sz="1200" dirty="0"/>
                    </a:p>
                  </a:txBody>
                  <a:tcPr marL="63008" marR="63008" marT="31504" marB="31504" anchor="ctr">
                    <a:solidFill>
                      <a:srgbClr val="FFFFFF"/>
                    </a:solidFill>
                  </a:tcPr>
                </a:tc>
                <a:tc hMerge="1">
                  <a:txBody>
                    <a:bodyPr/>
                    <a:lstStyle/>
                    <a:p>
                      <a:endParaRPr lang="en-AU"/>
                    </a:p>
                  </a:txBody>
                  <a:tcPr/>
                </a:tc>
                <a:tc hMerge="1">
                  <a:txBody>
                    <a:bodyPr/>
                    <a:lstStyle/>
                    <a:p>
                      <a:endParaRPr lang="en-AU"/>
                    </a:p>
                  </a:txBody>
                  <a:tcPr/>
                </a:tc>
              </a:tr>
              <a:tr h="1067888">
                <a:tc>
                  <a:txBody>
                    <a:bodyPr/>
                    <a:lstStyle/>
                    <a:p>
                      <a:pPr algn="l" fontAlgn="ctr"/>
                      <a:r>
                        <a:rPr lang="en-AU" sz="1800" b="0" dirty="0">
                          <a:solidFill>
                            <a:srgbClr val="666666"/>
                          </a:solidFill>
                          <a:latin typeface="+mj-lt"/>
                        </a:rPr>
                        <a:t>Total super balance on 30 June of previous year</a:t>
                      </a:r>
                    </a:p>
                  </a:txBody>
                  <a:tcPr marL="78760" marR="78760" marT="78760" marB="787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DDE1E2"/>
                    </a:solidFill>
                  </a:tcPr>
                </a:tc>
                <a:tc>
                  <a:txBody>
                    <a:bodyPr/>
                    <a:lstStyle/>
                    <a:p>
                      <a:pPr algn="l" fontAlgn="ctr"/>
                      <a:r>
                        <a:rPr lang="en-AU" sz="1800" b="0" dirty="0">
                          <a:solidFill>
                            <a:srgbClr val="666666"/>
                          </a:solidFill>
                          <a:latin typeface="+mj-lt"/>
                        </a:rPr>
                        <a:t>Non-concessional contributions cap for the first year</a:t>
                      </a:r>
                    </a:p>
                  </a:txBody>
                  <a:tcPr marL="78760" marR="78760" marT="78760" marB="787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l" fontAlgn="ctr"/>
                      <a:r>
                        <a:rPr lang="en-AU" sz="1800" b="0">
                          <a:solidFill>
                            <a:srgbClr val="666666"/>
                          </a:solidFill>
                          <a:latin typeface="+mj-lt"/>
                        </a:rPr>
                        <a:t>Bring-forward period</a:t>
                      </a:r>
                    </a:p>
                  </a:txBody>
                  <a:tcPr marL="78760" marR="78760" marT="78760" marB="787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r>
              <a:tr h="485744">
                <a:tc>
                  <a:txBody>
                    <a:bodyPr/>
                    <a:lstStyle/>
                    <a:p>
                      <a:pPr algn="l" fontAlgn="ctr"/>
                      <a:r>
                        <a:rPr lang="en-AU" sz="1800" b="0">
                          <a:solidFill>
                            <a:srgbClr val="666666"/>
                          </a:solidFill>
                          <a:latin typeface="+mj-lt"/>
                        </a:rPr>
                        <a:t>Less than $1.48 million</a:t>
                      </a:r>
                    </a:p>
                  </a:txBody>
                  <a:tcPr marL="78760" marR="78760" marT="78760" marB="787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r" fontAlgn="t"/>
                      <a:r>
                        <a:rPr lang="en-AU" sz="1800" b="0" dirty="0">
                          <a:solidFill>
                            <a:srgbClr val="666666"/>
                          </a:solidFill>
                          <a:latin typeface="+mj-lt"/>
                        </a:rPr>
                        <a:t>$330,000</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a:solidFill>
                            <a:srgbClr val="666666"/>
                          </a:solidFill>
                          <a:latin typeface="+mj-lt"/>
                        </a:rPr>
                        <a:t>3 years</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69113">
                <a:tc>
                  <a:txBody>
                    <a:bodyPr/>
                    <a:lstStyle/>
                    <a:p>
                      <a:pPr algn="l" fontAlgn="ctr"/>
                      <a:r>
                        <a:rPr lang="en-AU" sz="1800" b="0" dirty="0">
                          <a:solidFill>
                            <a:srgbClr val="666666"/>
                          </a:solidFill>
                          <a:latin typeface="+mj-lt"/>
                        </a:rPr>
                        <a:t>$1.48 million to less than $1.59 million</a:t>
                      </a:r>
                    </a:p>
                  </a:txBody>
                  <a:tcPr marL="78760" marR="78760" marT="78760" marB="787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r" fontAlgn="t"/>
                      <a:r>
                        <a:rPr lang="en-AU" sz="1800" b="0" dirty="0">
                          <a:solidFill>
                            <a:srgbClr val="666666"/>
                          </a:solidFill>
                          <a:latin typeface="+mj-lt"/>
                        </a:rPr>
                        <a:t>$220,000</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dirty="0">
                          <a:solidFill>
                            <a:srgbClr val="666666"/>
                          </a:solidFill>
                          <a:latin typeface="+mj-lt"/>
                        </a:rPr>
                        <a:t>2 years</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243655">
                <a:tc>
                  <a:txBody>
                    <a:bodyPr/>
                    <a:lstStyle/>
                    <a:p>
                      <a:pPr algn="l" fontAlgn="ctr"/>
                      <a:r>
                        <a:rPr lang="en-AU" sz="1800" b="0">
                          <a:solidFill>
                            <a:srgbClr val="666666"/>
                          </a:solidFill>
                          <a:latin typeface="+mj-lt"/>
                        </a:rPr>
                        <a:t>$1.59 million to less than $1.7 million</a:t>
                      </a:r>
                    </a:p>
                  </a:txBody>
                  <a:tcPr marL="78760" marR="78760" marT="78760" marB="787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r" fontAlgn="t"/>
                      <a:r>
                        <a:rPr lang="en-AU" sz="1800" b="0" dirty="0">
                          <a:solidFill>
                            <a:srgbClr val="666666"/>
                          </a:solidFill>
                          <a:latin typeface="+mj-lt"/>
                        </a:rPr>
                        <a:t>$110,000</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dirty="0">
                          <a:solidFill>
                            <a:srgbClr val="666666"/>
                          </a:solidFill>
                          <a:latin typeface="+mj-lt"/>
                        </a:rPr>
                        <a:t>No bring-forward period, general non-concessional contributions cap applies</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85744">
                <a:tc>
                  <a:txBody>
                    <a:bodyPr/>
                    <a:lstStyle/>
                    <a:p>
                      <a:pPr algn="l" fontAlgn="ctr"/>
                      <a:r>
                        <a:rPr lang="en-AU" sz="1800" b="0" dirty="0">
                          <a:solidFill>
                            <a:srgbClr val="666666"/>
                          </a:solidFill>
                          <a:latin typeface="+mj-lt"/>
                        </a:rPr>
                        <a:t>$1.7 million or more</a:t>
                      </a:r>
                    </a:p>
                  </a:txBody>
                  <a:tcPr marL="78760" marR="78760" marT="78760" marB="7876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r" fontAlgn="t"/>
                      <a:r>
                        <a:rPr lang="en-AU" sz="1800" b="0">
                          <a:solidFill>
                            <a:srgbClr val="666666"/>
                          </a:solidFill>
                          <a:latin typeface="+mj-lt"/>
                        </a:rPr>
                        <a:t>nil</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dirty="0">
                          <a:solidFill>
                            <a:srgbClr val="666666"/>
                          </a:solidFill>
                          <a:latin typeface="+mj-lt"/>
                        </a:rPr>
                        <a:t>Not applicable</a:t>
                      </a:r>
                    </a:p>
                  </a:txBody>
                  <a:tcPr marL="78760" marR="78760" marT="78760" marB="7876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Valuation of Assets</a:t>
            </a:r>
            <a:endParaRPr lang="en-AU" sz="2800" b="1" dirty="0"/>
          </a:p>
        </p:txBody>
      </p:sp>
      <p:sp>
        <p:nvSpPr>
          <p:cNvPr id="3" name="Content Placeholder 2"/>
          <p:cNvSpPr>
            <a:spLocks noGrp="1"/>
          </p:cNvSpPr>
          <p:nvPr>
            <p:ph idx="1"/>
          </p:nvPr>
        </p:nvSpPr>
        <p:spPr/>
        <p:txBody>
          <a:bodyPr>
            <a:normAutofit/>
          </a:bodyPr>
          <a:lstStyle/>
          <a:p>
            <a:pPr>
              <a:buNone/>
            </a:pPr>
            <a:r>
              <a:rPr lang="en-AU" sz="1800" b="1" dirty="0" smtClean="0"/>
              <a:t>As per SIS REG 8.02B Asset must be valued at market value</a:t>
            </a:r>
          </a:p>
          <a:p>
            <a:pPr>
              <a:buNone/>
            </a:pPr>
            <a:endParaRPr lang="en-AU" sz="1800" b="1" i="1" dirty="0" smtClean="0"/>
          </a:p>
          <a:p>
            <a:pPr>
              <a:buNone/>
            </a:pPr>
            <a:r>
              <a:rPr lang="en-AU" sz="1800" b="1" i="1" dirty="0" smtClean="0"/>
              <a:t>Market </a:t>
            </a:r>
            <a:r>
              <a:rPr lang="en-AU" sz="1800" b="1" i="1" dirty="0" smtClean="0"/>
              <a:t>value </a:t>
            </a:r>
            <a:r>
              <a:rPr lang="en-AU" sz="1800" i="1" dirty="0" smtClean="0"/>
              <a:t>is defined in Sec 10(1) of the Act, in relation to an asset, means the amount that a willing buyer of the asset could reasonably be expected to pay to acquire the asset from a willing seller </a:t>
            </a:r>
          </a:p>
          <a:p>
            <a:pPr>
              <a:buNone/>
            </a:pPr>
            <a:endParaRPr lang="en-AU" sz="1800" dirty="0" smtClean="0"/>
          </a:p>
          <a:p>
            <a:pPr>
              <a:buNone/>
            </a:pPr>
            <a:r>
              <a:rPr lang="en-AU" sz="1800" dirty="0" smtClean="0"/>
              <a:t>AASB </a:t>
            </a:r>
            <a:r>
              <a:rPr lang="en-AU" sz="1800" dirty="0" smtClean="0"/>
              <a:t>accounting standard 1056 for </a:t>
            </a:r>
            <a:r>
              <a:rPr lang="en-AU" sz="1800" i="1" dirty="0" smtClean="0"/>
              <a:t>Superannuation entities</a:t>
            </a:r>
          </a:p>
          <a:p>
            <a:pPr>
              <a:buNone/>
            </a:pPr>
            <a:r>
              <a:rPr lang="en-AU" sz="1800" dirty="0" smtClean="0"/>
              <a:t>AASB13 </a:t>
            </a:r>
            <a:r>
              <a:rPr lang="en-AU" sz="1800" i="1" dirty="0" smtClean="0"/>
              <a:t>Fair Value measurement</a:t>
            </a:r>
          </a:p>
          <a:p>
            <a:pPr lvl="1"/>
            <a:r>
              <a:rPr lang="en-AU" sz="1800" dirty="0" smtClean="0">
                <a:solidFill>
                  <a:srgbClr val="FF0000"/>
                </a:solidFill>
              </a:rPr>
              <a:t>Disposal Costs</a:t>
            </a:r>
          </a:p>
          <a:p>
            <a:pPr lvl="1"/>
            <a:r>
              <a:rPr lang="en-AU" sz="1800" dirty="0" smtClean="0">
                <a:solidFill>
                  <a:srgbClr val="FF0000"/>
                </a:solidFill>
              </a:rPr>
              <a:t>Tax to be paid on Disposal</a:t>
            </a:r>
            <a:endParaRPr lang="en-AU" sz="1800" dirty="0">
              <a:solidFill>
                <a:srgbClr val="FF0000"/>
              </a:solidFill>
            </a:endParaRPr>
          </a:p>
        </p:txBody>
      </p:sp>
      <p:pic>
        <p:nvPicPr>
          <p:cNvPr id="4" name="Picture 3" descr="logo -trustdeed.png"/>
          <p:cNvPicPr>
            <a:picLocks noChangeAspect="1"/>
          </p:cNvPicPr>
          <p:nvPr/>
        </p:nvPicPr>
        <p:blipFill>
          <a:blip r:embed="rId2" cstate="print"/>
          <a:stretch>
            <a:fillRect/>
          </a:stretch>
        </p:blipFill>
        <p:spPr>
          <a:xfrm>
            <a:off x="6000750" y="6019801"/>
            <a:ext cx="2786063" cy="5619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Allocation of Income</a:t>
            </a:r>
            <a:endParaRPr lang="en-AU" dirty="0"/>
          </a:p>
        </p:txBody>
      </p:sp>
      <p:sp>
        <p:nvSpPr>
          <p:cNvPr id="3" name="Content Placeholder 2"/>
          <p:cNvSpPr>
            <a:spLocks noGrp="1"/>
          </p:cNvSpPr>
          <p:nvPr>
            <p:ph idx="1"/>
          </p:nvPr>
        </p:nvSpPr>
        <p:spPr/>
        <p:txBody>
          <a:bodyPr>
            <a:normAutofit/>
          </a:bodyPr>
          <a:lstStyle/>
          <a:p>
            <a:pPr marL="0" indent="0">
              <a:buNone/>
            </a:pPr>
            <a:r>
              <a:rPr lang="en-AU" sz="1800" dirty="0" smtClean="0"/>
              <a:t>We value all assets to market value as on 30th June 2017 </a:t>
            </a:r>
          </a:p>
          <a:p>
            <a:pPr marL="0" indent="0">
              <a:buNone/>
            </a:pPr>
            <a:r>
              <a:rPr lang="en-AU" sz="1800" b="1" dirty="0" smtClean="0">
                <a:solidFill>
                  <a:srgbClr val="FF0000"/>
                </a:solidFill>
              </a:rPr>
              <a:t>Credit any unrealized gain or loss to the member accounts </a:t>
            </a:r>
            <a:r>
              <a:rPr lang="en-AU" sz="1800" dirty="0" smtClean="0"/>
              <a:t>per SIS Regulation 5.03 – </a:t>
            </a:r>
          </a:p>
          <a:p>
            <a:pPr marL="0" indent="0">
              <a:buNone/>
            </a:pPr>
            <a:r>
              <a:rPr lang="en-AU" sz="1800" i="1" dirty="0" smtClean="0"/>
              <a:t>the trustee of a regulated superannuation fund must determine the investment return to be credited or debited to a member's benefits (or benefits of a particular kind) </a:t>
            </a:r>
            <a:r>
              <a:rPr lang="en-AU" sz="1800" i="1" dirty="0" smtClean="0">
                <a:solidFill>
                  <a:srgbClr val="FF0000"/>
                </a:solidFill>
              </a:rPr>
              <a:t>in a way that is fair and reasonable</a:t>
            </a:r>
            <a:r>
              <a:rPr lang="en-AU" sz="1800" i="1" dirty="0" smtClean="0"/>
              <a:t> as between:</a:t>
            </a:r>
            <a:endParaRPr lang="en-AU" sz="1800" dirty="0" smtClean="0"/>
          </a:p>
          <a:p>
            <a:pPr marL="320040" lvl="1" indent="0">
              <a:buNone/>
            </a:pPr>
            <a:r>
              <a:rPr lang="en-AU" sz="1800" i="1" dirty="0" smtClean="0"/>
              <a:t>(a) all the members of the fund; and</a:t>
            </a:r>
            <a:endParaRPr lang="en-AU" sz="1800" dirty="0" smtClean="0"/>
          </a:p>
          <a:p>
            <a:pPr marL="320040" lvl="1" indent="0">
              <a:buNone/>
            </a:pPr>
            <a:r>
              <a:rPr lang="en-AU" sz="1800" i="1" dirty="0" smtClean="0"/>
              <a:t>(b) the various kinds of benefits of each member of the fund.</a:t>
            </a:r>
            <a:endParaRPr lang="en-AU" sz="1800" dirty="0" smtClean="0"/>
          </a:p>
          <a:p>
            <a:endParaRPr lang="en-AU" dirty="0"/>
          </a:p>
        </p:txBody>
      </p:sp>
      <p:pic>
        <p:nvPicPr>
          <p:cNvPr id="4" name="Picture 3" descr="logo -trustdeed.png"/>
          <p:cNvPicPr>
            <a:picLocks noChangeAspect="1"/>
          </p:cNvPicPr>
          <p:nvPr/>
        </p:nvPicPr>
        <p:blipFill>
          <a:blip r:embed="rId2" cstate="print"/>
          <a:stretch>
            <a:fillRect/>
          </a:stretch>
        </p:blipFill>
        <p:spPr>
          <a:xfrm>
            <a:off x="6000750" y="6019801"/>
            <a:ext cx="2786063" cy="5619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566660" cy="904240"/>
          </a:xfrm>
        </p:spPr>
        <p:txBody>
          <a:bodyPr>
            <a:noAutofit/>
          </a:bodyPr>
          <a:lstStyle/>
          <a:p>
            <a:pPr algn="l"/>
            <a:r>
              <a:rPr lang="en-AU" sz="2800" b="1" dirty="0" smtClean="0"/>
              <a:t>Bring </a:t>
            </a:r>
            <a:r>
              <a:rPr lang="en-AU" sz="2800" b="1" dirty="0" smtClean="0"/>
              <a:t>Forward Rule </a:t>
            </a:r>
            <a:r>
              <a:rPr lang="en-AU" sz="2800" b="1" dirty="0" smtClean="0"/>
              <a:t/>
            </a:r>
            <a:br>
              <a:rPr lang="en-AU" sz="2800" b="1" dirty="0" smtClean="0"/>
            </a:br>
            <a:r>
              <a:rPr lang="en-AU" sz="2800" b="1" dirty="0" smtClean="0"/>
              <a:t>– </a:t>
            </a:r>
            <a:r>
              <a:rPr lang="en-AU" sz="2800" b="1" dirty="0" smtClean="0"/>
              <a:t>Transitional non-concessional rules</a:t>
            </a:r>
            <a:endParaRPr lang="en-AU" sz="2800" b="1" dirty="0"/>
          </a:p>
        </p:txBody>
      </p:sp>
      <p:sp>
        <p:nvSpPr>
          <p:cNvPr id="3" name="Content Placeholder 2"/>
          <p:cNvSpPr>
            <a:spLocks noGrp="1"/>
          </p:cNvSpPr>
          <p:nvPr>
            <p:ph idx="1"/>
          </p:nvPr>
        </p:nvSpPr>
        <p:spPr>
          <a:xfrm>
            <a:off x="1005840" y="1752601"/>
            <a:ext cx="7132320" cy="4276979"/>
          </a:xfrm>
        </p:spPr>
        <p:txBody>
          <a:bodyPr>
            <a:normAutofit/>
          </a:bodyPr>
          <a:lstStyle/>
          <a:p>
            <a:pPr marL="0" indent="0">
              <a:buNone/>
            </a:pPr>
            <a:r>
              <a:rPr lang="en-AU" sz="1800" dirty="0" smtClean="0"/>
              <a:t>Rules from 1</a:t>
            </a:r>
            <a:r>
              <a:rPr lang="en-AU" sz="1800" baseline="30000" dirty="0" smtClean="0"/>
              <a:t>st</a:t>
            </a:r>
            <a:r>
              <a:rPr lang="en-AU" sz="1800" dirty="0" smtClean="0"/>
              <a:t> July 2017: Bring forward amount will depend on your total superannuation balance at 30</a:t>
            </a:r>
            <a:r>
              <a:rPr lang="en-AU" sz="1800" baseline="30000" dirty="0" smtClean="0"/>
              <a:t>th</a:t>
            </a:r>
            <a:r>
              <a:rPr lang="en-AU" sz="1800" dirty="0" smtClean="0"/>
              <a:t> June of the previous financial year</a:t>
            </a:r>
          </a:p>
          <a:p>
            <a:r>
              <a:rPr lang="en-AU" sz="1800" dirty="0" smtClean="0"/>
              <a:t>you must be </a:t>
            </a:r>
            <a:r>
              <a:rPr lang="en-AU" sz="1800" b="1" dirty="0" smtClean="0">
                <a:solidFill>
                  <a:srgbClr val="FF0000"/>
                </a:solidFill>
              </a:rPr>
              <a:t>under </a:t>
            </a:r>
            <a:r>
              <a:rPr lang="en-AU" sz="1800" b="1" dirty="0" smtClean="0">
                <a:solidFill>
                  <a:srgbClr val="FF0000"/>
                </a:solidFill>
              </a:rPr>
              <a:t>67 </a:t>
            </a:r>
            <a:r>
              <a:rPr lang="en-AU" sz="1800" b="1" dirty="0" smtClean="0">
                <a:solidFill>
                  <a:srgbClr val="FF0000"/>
                </a:solidFill>
              </a:rPr>
              <a:t>years of age for one day during the triggering year </a:t>
            </a:r>
            <a:r>
              <a:rPr lang="en-AU" sz="1800" dirty="0" smtClean="0"/>
              <a:t>(the first year</a:t>
            </a:r>
            <a:r>
              <a:rPr lang="en-AU" sz="1800" dirty="0" smtClean="0"/>
              <a:t>)</a:t>
            </a:r>
          </a:p>
          <a:p>
            <a:endParaRPr lang="en-AU" sz="1800" dirty="0" smtClean="0"/>
          </a:p>
          <a:p>
            <a:r>
              <a:rPr lang="en-AU" sz="1800" dirty="0" smtClean="0"/>
              <a:t>you must have a total superannuation </a:t>
            </a:r>
            <a:r>
              <a:rPr lang="en-AU" sz="1800" b="1" dirty="0" smtClean="0">
                <a:solidFill>
                  <a:srgbClr val="FF0000"/>
                </a:solidFill>
              </a:rPr>
              <a:t>balance of less than $</a:t>
            </a:r>
            <a:r>
              <a:rPr lang="en-AU" sz="1800" b="1" dirty="0" smtClean="0">
                <a:solidFill>
                  <a:srgbClr val="FF0000"/>
                </a:solidFill>
              </a:rPr>
              <a:t>1.59</a:t>
            </a:r>
            <a:r>
              <a:rPr lang="en-AU" sz="1800" b="1" dirty="0" smtClean="0">
                <a:solidFill>
                  <a:srgbClr val="FF0000"/>
                </a:solidFill>
              </a:rPr>
              <a:t> million </a:t>
            </a:r>
            <a:r>
              <a:rPr lang="en-AU" sz="1800" dirty="0" smtClean="0"/>
              <a:t>(Annual cap has to be breached to trigger bring forward rule</a:t>
            </a:r>
            <a:r>
              <a:rPr lang="en-AU" sz="1800" dirty="0" smtClean="0"/>
              <a:t>)</a:t>
            </a:r>
          </a:p>
          <a:p>
            <a:endParaRPr lang="en-AU" sz="1800" dirty="0" smtClean="0"/>
          </a:p>
          <a:p>
            <a:r>
              <a:rPr lang="en-AU" sz="1800" dirty="0" smtClean="0"/>
              <a:t>The remaining cap amount for years two or three of a bring-forward arrangement is </a:t>
            </a:r>
            <a:r>
              <a:rPr lang="en-AU" sz="1800" b="1" dirty="0" smtClean="0">
                <a:solidFill>
                  <a:srgbClr val="FF0000"/>
                </a:solidFill>
              </a:rPr>
              <a:t>reduced to nil for a financial year if your total superannuation balance is greater than or equal to the general transfer cap </a:t>
            </a:r>
            <a:r>
              <a:rPr lang="en-AU" sz="1800" dirty="0" smtClean="0"/>
              <a:t>at the end of 30 June of the previous financial year.</a:t>
            </a:r>
          </a:p>
          <a:p>
            <a:pPr marL="0" indent="0">
              <a:buNone/>
            </a:pP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Speaker Today</a:t>
            </a:r>
            <a:endParaRPr lang="en-AU" dirty="0"/>
          </a:p>
        </p:txBody>
      </p:sp>
      <p:sp>
        <p:nvSpPr>
          <p:cNvPr id="3" name="Content Placeholder 2"/>
          <p:cNvSpPr>
            <a:spLocks noGrp="1"/>
          </p:cNvSpPr>
          <p:nvPr>
            <p:ph idx="1"/>
          </p:nvPr>
        </p:nvSpPr>
        <p:spPr>
          <a:xfrm>
            <a:off x="1005840" y="1901953"/>
            <a:ext cx="7132320" cy="3813048"/>
          </a:xfrm>
        </p:spPr>
        <p:txBody>
          <a:bodyPr>
            <a:normAutofit lnSpcReduction="10000"/>
          </a:bodyPr>
          <a:lstStyle/>
          <a:p>
            <a:pPr>
              <a:spcBef>
                <a:spcPts val="600"/>
              </a:spcBef>
              <a:buNone/>
            </a:pPr>
            <a:r>
              <a:rPr lang="en-AU" b="1" dirty="0" smtClean="0"/>
              <a:t>Manoj Abichandani </a:t>
            </a:r>
          </a:p>
          <a:p>
            <a:pPr>
              <a:spcBef>
                <a:spcPts val="600"/>
              </a:spcBef>
              <a:buNone/>
            </a:pPr>
            <a:r>
              <a:rPr lang="en-AU" dirty="0" smtClean="0"/>
              <a:t>B. Bus. (UTS), CTA, SMSF Specialist (UNSW)</a:t>
            </a:r>
          </a:p>
          <a:p>
            <a:pPr>
              <a:buNone/>
            </a:pPr>
            <a:endParaRPr lang="en-AU" dirty="0" smtClean="0"/>
          </a:p>
          <a:p>
            <a:pPr marL="0" indent="0">
              <a:buNone/>
            </a:pPr>
            <a:r>
              <a:rPr lang="en-AU" sz="1600" dirty="0" smtClean="0"/>
              <a:t>He has worked in a Specialist SMSF CPA Firm for 26 years advising over 600 funds on various aspects of SMSF.</a:t>
            </a:r>
          </a:p>
          <a:p>
            <a:pPr marL="0" indent="0">
              <a:buNone/>
            </a:pPr>
            <a:r>
              <a:rPr lang="en-AU" sz="1600" dirty="0" smtClean="0"/>
              <a:t>Currently he works as a SMSF Technical Director for Deed Dot Com Dot Au Pty Ltd as a trainer and helps the solicitor in updating their SMSF Trust Deed.</a:t>
            </a:r>
          </a:p>
          <a:p>
            <a:pPr marL="0" indent="0">
              <a:buNone/>
            </a:pPr>
            <a:r>
              <a:rPr lang="en-AU" sz="1600" dirty="0" smtClean="0"/>
              <a:t>He has written Australia’s first online SMSF Audit Software and where over 400 + SMSF Auditors initiated over SMSF 62,000 audits in the past year.    </a:t>
            </a:r>
            <a:endParaRPr lang="en-AU" sz="1600" dirty="0"/>
          </a:p>
        </p:txBody>
      </p:sp>
      <p:pic>
        <p:nvPicPr>
          <p:cNvPr id="4" name="Picture 3" descr="manoj 150 width.jpg"/>
          <p:cNvPicPr>
            <a:picLocks noChangeAspect="1"/>
          </p:cNvPicPr>
          <p:nvPr/>
        </p:nvPicPr>
        <p:blipFill>
          <a:blip r:embed="rId2" cstate="print"/>
          <a:stretch>
            <a:fillRect/>
          </a:stretch>
        </p:blipFill>
        <p:spPr>
          <a:xfrm>
            <a:off x="7092280" y="1556792"/>
            <a:ext cx="1763688" cy="18669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81000"/>
            <a:ext cx="7132320" cy="838200"/>
          </a:xfrm>
        </p:spPr>
        <p:txBody>
          <a:bodyPr>
            <a:normAutofit/>
          </a:bodyPr>
          <a:lstStyle/>
          <a:p>
            <a:pPr algn="l"/>
            <a:r>
              <a:rPr lang="en-AU" sz="3200" b="1" dirty="0" smtClean="0"/>
              <a:t>How to Maximise </a:t>
            </a:r>
            <a:r>
              <a:rPr lang="en-AU" sz="3200" b="1" dirty="0" smtClean="0"/>
              <a:t>Bring </a:t>
            </a:r>
            <a:r>
              <a:rPr lang="en-AU" sz="3200" b="1" dirty="0" smtClean="0"/>
              <a:t>Forward Rule </a:t>
            </a:r>
            <a:endParaRPr lang="en-AU" sz="2000" b="1" dirty="0">
              <a:solidFill>
                <a:srgbClr val="FF0000"/>
              </a:solidFill>
            </a:endParaRPr>
          </a:p>
        </p:txBody>
      </p:sp>
      <p:pic>
        <p:nvPicPr>
          <p:cNvPr id="5" name="Picture 4" descr="images (1).jpg"/>
          <p:cNvPicPr>
            <a:picLocks noChangeAspect="1"/>
          </p:cNvPicPr>
          <p:nvPr/>
        </p:nvPicPr>
        <p:blipFill>
          <a:blip r:embed="rId2" cstate="print"/>
          <a:stretch>
            <a:fillRect/>
          </a:stretch>
        </p:blipFill>
        <p:spPr>
          <a:xfrm>
            <a:off x="7679531" y="116632"/>
            <a:ext cx="1464469" cy="2343150"/>
          </a:xfrm>
          <a:prstGeom prst="rect">
            <a:avLst/>
          </a:prstGeom>
        </p:spPr>
      </p:pic>
      <p:cxnSp>
        <p:nvCxnSpPr>
          <p:cNvPr id="10" name="Straight Connector 9"/>
          <p:cNvCxnSpPr/>
          <p:nvPr/>
        </p:nvCxnSpPr>
        <p:spPr>
          <a:xfrm>
            <a:off x="179512" y="3068960"/>
            <a:ext cx="8640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80312" y="2564904"/>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3648" y="2564904"/>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27784" y="2564904"/>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51920" y="2636912"/>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04048" y="2564904"/>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6176" y="2564904"/>
            <a:ext cx="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2195736" y="3140968"/>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Isosceles Triangle 21"/>
          <p:cNvSpPr/>
          <p:nvPr/>
        </p:nvSpPr>
        <p:spPr>
          <a:xfrm>
            <a:off x="971600" y="3140968"/>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Isosceles Triangle 22"/>
          <p:cNvSpPr/>
          <p:nvPr/>
        </p:nvSpPr>
        <p:spPr>
          <a:xfrm>
            <a:off x="3419872" y="3140968"/>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sosceles Triangle 23"/>
          <p:cNvSpPr/>
          <p:nvPr/>
        </p:nvSpPr>
        <p:spPr>
          <a:xfrm>
            <a:off x="4572000" y="3140968"/>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Isosceles Triangle 24"/>
          <p:cNvSpPr/>
          <p:nvPr/>
        </p:nvSpPr>
        <p:spPr>
          <a:xfrm>
            <a:off x="5724128" y="3140968"/>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sosceles Triangle 25"/>
          <p:cNvSpPr/>
          <p:nvPr/>
        </p:nvSpPr>
        <p:spPr>
          <a:xfrm>
            <a:off x="6948264" y="3140968"/>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Isosceles Triangle 26"/>
          <p:cNvSpPr/>
          <p:nvPr/>
        </p:nvSpPr>
        <p:spPr>
          <a:xfrm>
            <a:off x="8100392" y="3068960"/>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sosceles Triangle 27"/>
          <p:cNvSpPr/>
          <p:nvPr/>
        </p:nvSpPr>
        <p:spPr>
          <a:xfrm>
            <a:off x="323528" y="5517232"/>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539552" y="5445224"/>
            <a:ext cx="2808312" cy="369332"/>
          </a:xfrm>
          <a:prstGeom prst="rect">
            <a:avLst/>
          </a:prstGeom>
          <a:noFill/>
        </p:spPr>
        <p:txBody>
          <a:bodyPr wrap="square" rtlCol="0">
            <a:spAutoFit/>
          </a:bodyPr>
          <a:lstStyle/>
          <a:p>
            <a:r>
              <a:rPr lang="en-AU" dirty="0" smtClean="0"/>
              <a:t>Birthday  15</a:t>
            </a:r>
            <a:r>
              <a:rPr lang="en-AU" baseline="30000" dirty="0" smtClean="0"/>
              <a:t>th</a:t>
            </a:r>
            <a:r>
              <a:rPr lang="en-AU" dirty="0" smtClean="0"/>
              <a:t> March</a:t>
            </a:r>
            <a:endParaRPr lang="en-AU" dirty="0"/>
          </a:p>
        </p:txBody>
      </p:sp>
      <p:cxnSp>
        <p:nvCxnSpPr>
          <p:cNvPr id="30" name="Straight Connector 29"/>
          <p:cNvCxnSpPr/>
          <p:nvPr/>
        </p:nvCxnSpPr>
        <p:spPr>
          <a:xfrm>
            <a:off x="8676456" y="2564904"/>
            <a:ext cx="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100392" y="2708920"/>
            <a:ext cx="418704" cy="369332"/>
          </a:xfrm>
          <a:prstGeom prst="rect">
            <a:avLst/>
          </a:prstGeom>
          <a:noFill/>
        </p:spPr>
        <p:txBody>
          <a:bodyPr wrap="none" rtlCol="0">
            <a:spAutoFit/>
          </a:bodyPr>
          <a:lstStyle/>
          <a:p>
            <a:r>
              <a:rPr lang="en-AU" dirty="0" smtClean="0"/>
              <a:t>68</a:t>
            </a:r>
            <a:endParaRPr lang="en-AU" dirty="0"/>
          </a:p>
        </p:txBody>
      </p:sp>
      <p:sp>
        <p:nvSpPr>
          <p:cNvPr id="33" name="TextBox 32"/>
          <p:cNvSpPr txBox="1"/>
          <p:nvPr/>
        </p:nvSpPr>
        <p:spPr>
          <a:xfrm>
            <a:off x="6804248" y="2708920"/>
            <a:ext cx="418704" cy="369332"/>
          </a:xfrm>
          <a:prstGeom prst="rect">
            <a:avLst/>
          </a:prstGeom>
          <a:noFill/>
        </p:spPr>
        <p:txBody>
          <a:bodyPr wrap="none" rtlCol="0">
            <a:spAutoFit/>
          </a:bodyPr>
          <a:lstStyle/>
          <a:p>
            <a:r>
              <a:rPr lang="en-AU" dirty="0" smtClean="0"/>
              <a:t>67</a:t>
            </a:r>
            <a:endParaRPr lang="en-AU" dirty="0"/>
          </a:p>
        </p:txBody>
      </p:sp>
      <p:sp>
        <p:nvSpPr>
          <p:cNvPr id="34" name="TextBox 33"/>
          <p:cNvSpPr txBox="1"/>
          <p:nvPr/>
        </p:nvSpPr>
        <p:spPr>
          <a:xfrm>
            <a:off x="5580112" y="2636912"/>
            <a:ext cx="418704" cy="369332"/>
          </a:xfrm>
          <a:prstGeom prst="rect">
            <a:avLst/>
          </a:prstGeom>
          <a:noFill/>
        </p:spPr>
        <p:txBody>
          <a:bodyPr wrap="none" rtlCol="0">
            <a:spAutoFit/>
          </a:bodyPr>
          <a:lstStyle/>
          <a:p>
            <a:r>
              <a:rPr lang="en-AU" dirty="0" smtClean="0"/>
              <a:t>66</a:t>
            </a:r>
            <a:endParaRPr lang="en-AU" dirty="0"/>
          </a:p>
        </p:txBody>
      </p:sp>
      <p:sp>
        <p:nvSpPr>
          <p:cNvPr id="35" name="TextBox 34"/>
          <p:cNvSpPr txBox="1"/>
          <p:nvPr/>
        </p:nvSpPr>
        <p:spPr>
          <a:xfrm>
            <a:off x="4499992" y="2636912"/>
            <a:ext cx="418704" cy="369332"/>
          </a:xfrm>
          <a:prstGeom prst="rect">
            <a:avLst/>
          </a:prstGeom>
          <a:noFill/>
        </p:spPr>
        <p:txBody>
          <a:bodyPr wrap="none" rtlCol="0">
            <a:spAutoFit/>
          </a:bodyPr>
          <a:lstStyle/>
          <a:p>
            <a:r>
              <a:rPr lang="en-AU" dirty="0" smtClean="0"/>
              <a:t>65</a:t>
            </a:r>
            <a:endParaRPr lang="en-AU" dirty="0"/>
          </a:p>
        </p:txBody>
      </p:sp>
      <p:sp>
        <p:nvSpPr>
          <p:cNvPr id="36" name="TextBox 35"/>
          <p:cNvSpPr txBox="1"/>
          <p:nvPr/>
        </p:nvSpPr>
        <p:spPr>
          <a:xfrm>
            <a:off x="3275856" y="2708920"/>
            <a:ext cx="418704" cy="369332"/>
          </a:xfrm>
          <a:prstGeom prst="rect">
            <a:avLst/>
          </a:prstGeom>
          <a:noFill/>
        </p:spPr>
        <p:txBody>
          <a:bodyPr wrap="none" rtlCol="0">
            <a:spAutoFit/>
          </a:bodyPr>
          <a:lstStyle/>
          <a:p>
            <a:r>
              <a:rPr lang="en-AU" dirty="0" smtClean="0"/>
              <a:t>64</a:t>
            </a:r>
            <a:endParaRPr lang="en-AU" dirty="0"/>
          </a:p>
        </p:txBody>
      </p:sp>
      <p:sp>
        <p:nvSpPr>
          <p:cNvPr id="37" name="TextBox 36"/>
          <p:cNvSpPr txBox="1"/>
          <p:nvPr/>
        </p:nvSpPr>
        <p:spPr>
          <a:xfrm>
            <a:off x="2051720" y="2708920"/>
            <a:ext cx="418704" cy="369332"/>
          </a:xfrm>
          <a:prstGeom prst="rect">
            <a:avLst/>
          </a:prstGeom>
          <a:noFill/>
        </p:spPr>
        <p:txBody>
          <a:bodyPr wrap="none" rtlCol="0">
            <a:spAutoFit/>
          </a:bodyPr>
          <a:lstStyle/>
          <a:p>
            <a:r>
              <a:rPr lang="en-AU" dirty="0" smtClean="0"/>
              <a:t>63</a:t>
            </a:r>
            <a:endParaRPr lang="en-AU" dirty="0"/>
          </a:p>
        </p:txBody>
      </p:sp>
      <p:sp>
        <p:nvSpPr>
          <p:cNvPr id="38" name="TextBox 37"/>
          <p:cNvSpPr txBox="1"/>
          <p:nvPr/>
        </p:nvSpPr>
        <p:spPr>
          <a:xfrm>
            <a:off x="899592" y="2708920"/>
            <a:ext cx="418704" cy="369332"/>
          </a:xfrm>
          <a:prstGeom prst="rect">
            <a:avLst/>
          </a:prstGeom>
          <a:noFill/>
        </p:spPr>
        <p:txBody>
          <a:bodyPr wrap="none" rtlCol="0">
            <a:spAutoFit/>
          </a:bodyPr>
          <a:lstStyle/>
          <a:p>
            <a:r>
              <a:rPr lang="en-AU" dirty="0" smtClean="0"/>
              <a:t>62</a:t>
            </a:r>
            <a:endParaRPr lang="en-AU" dirty="0"/>
          </a:p>
        </p:txBody>
      </p:sp>
      <p:sp>
        <p:nvSpPr>
          <p:cNvPr id="39" name="Up Arrow 38"/>
          <p:cNvSpPr/>
          <p:nvPr/>
        </p:nvSpPr>
        <p:spPr>
          <a:xfrm>
            <a:off x="6228184" y="3140968"/>
            <a:ext cx="648072" cy="13681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Up Arrow 39"/>
          <p:cNvSpPr/>
          <p:nvPr/>
        </p:nvSpPr>
        <p:spPr>
          <a:xfrm>
            <a:off x="2627784" y="3140968"/>
            <a:ext cx="648072" cy="13681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Left-Right Arrow 40"/>
          <p:cNvSpPr/>
          <p:nvPr/>
        </p:nvSpPr>
        <p:spPr>
          <a:xfrm>
            <a:off x="4067944" y="3645024"/>
            <a:ext cx="792088"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Left-Right Arrow 41"/>
          <p:cNvSpPr/>
          <p:nvPr/>
        </p:nvSpPr>
        <p:spPr>
          <a:xfrm>
            <a:off x="5148064" y="3645024"/>
            <a:ext cx="792088"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Left-Right Arrow 42"/>
          <p:cNvSpPr/>
          <p:nvPr/>
        </p:nvSpPr>
        <p:spPr>
          <a:xfrm>
            <a:off x="7668344" y="3645024"/>
            <a:ext cx="792088"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Straight Connector 43"/>
          <p:cNvCxnSpPr/>
          <p:nvPr/>
        </p:nvCxnSpPr>
        <p:spPr>
          <a:xfrm>
            <a:off x="395536" y="2636912"/>
            <a:ext cx="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45" name="Up Arrow 44"/>
          <p:cNvSpPr/>
          <p:nvPr/>
        </p:nvSpPr>
        <p:spPr>
          <a:xfrm>
            <a:off x="-180528" y="3140968"/>
            <a:ext cx="648072" cy="13681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Left-Right Arrow 46"/>
          <p:cNvSpPr/>
          <p:nvPr/>
        </p:nvSpPr>
        <p:spPr>
          <a:xfrm>
            <a:off x="539552" y="3645024"/>
            <a:ext cx="792088"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Left-Right Arrow 47"/>
          <p:cNvSpPr/>
          <p:nvPr/>
        </p:nvSpPr>
        <p:spPr>
          <a:xfrm>
            <a:off x="1619672" y="3645024"/>
            <a:ext cx="792088"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p:cNvSpPr txBox="1"/>
          <p:nvPr/>
        </p:nvSpPr>
        <p:spPr>
          <a:xfrm>
            <a:off x="0" y="4581128"/>
            <a:ext cx="772969" cy="369332"/>
          </a:xfrm>
          <a:prstGeom prst="rect">
            <a:avLst/>
          </a:prstGeom>
          <a:noFill/>
        </p:spPr>
        <p:txBody>
          <a:bodyPr wrap="none" rtlCol="0">
            <a:spAutoFit/>
          </a:bodyPr>
          <a:lstStyle/>
          <a:p>
            <a:r>
              <a:rPr lang="en-AU" dirty="0" smtClean="0"/>
              <a:t>$330K</a:t>
            </a:r>
            <a:endParaRPr lang="en-AU" dirty="0"/>
          </a:p>
        </p:txBody>
      </p:sp>
      <p:sp>
        <p:nvSpPr>
          <p:cNvPr id="50" name="TextBox 49"/>
          <p:cNvSpPr txBox="1"/>
          <p:nvPr/>
        </p:nvSpPr>
        <p:spPr>
          <a:xfrm>
            <a:off x="2627784" y="4653136"/>
            <a:ext cx="772969" cy="369332"/>
          </a:xfrm>
          <a:prstGeom prst="rect">
            <a:avLst/>
          </a:prstGeom>
          <a:noFill/>
        </p:spPr>
        <p:txBody>
          <a:bodyPr wrap="none" rtlCol="0">
            <a:spAutoFit/>
          </a:bodyPr>
          <a:lstStyle/>
          <a:p>
            <a:r>
              <a:rPr lang="en-AU" dirty="0" smtClean="0"/>
              <a:t>$330K</a:t>
            </a:r>
            <a:endParaRPr lang="en-AU" dirty="0"/>
          </a:p>
        </p:txBody>
      </p:sp>
      <p:sp>
        <p:nvSpPr>
          <p:cNvPr id="51" name="TextBox 50"/>
          <p:cNvSpPr txBox="1"/>
          <p:nvPr/>
        </p:nvSpPr>
        <p:spPr>
          <a:xfrm>
            <a:off x="6228184" y="4581128"/>
            <a:ext cx="772969" cy="369332"/>
          </a:xfrm>
          <a:prstGeom prst="rect">
            <a:avLst/>
          </a:prstGeom>
          <a:noFill/>
        </p:spPr>
        <p:txBody>
          <a:bodyPr wrap="none" rtlCol="0">
            <a:spAutoFit/>
          </a:bodyPr>
          <a:lstStyle/>
          <a:p>
            <a:r>
              <a:rPr lang="en-AU" dirty="0" smtClean="0"/>
              <a:t>$330K</a:t>
            </a:r>
            <a:endParaRPr lang="en-AU" dirty="0"/>
          </a:p>
        </p:txBody>
      </p:sp>
      <p:sp>
        <p:nvSpPr>
          <p:cNvPr id="52" name="TextBox 51"/>
          <p:cNvSpPr txBox="1"/>
          <p:nvPr/>
        </p:nvSpPr>
        <p:spPr>
          <a:xfrm>
            <a:off x="683568" y="4077072"/>
            <a:ext cx="439544" cy="369332"/>
          </a:xfrm>
          <a:prstGeom prst="rect">
            <a:avLst/>
          </a:prstGeom>
          <a:noFill/>
        </p:spPr>
        <p:txBody>
          <a:bodyPr wrap="none" rtlCol="0">
            <a:spAutoFit/>
          </a:bodyPr>
          <a:lstStyle/>
          <a:p>
            <a:r>
              <a:rPr lang="en-AU" dirty="0" smtClean="0"/>
              <a:t>Nil</a:t>
            </a:r>
          </a:p>
        </p:txBody>
      </p:sp>
      <p:sp>
        <p:nvSpPr>
          <p:cNvPr id="53" name="TextBox 52"/>
          <p:cNvSpPr txBox="1"/>
          <p:nvPr/>
        </p:nvSpPr>
        <p:spPr>
          <a:xfrm>
            <a:off x="1763688" y="4077072"/>
            <a:ext cx="439544" cy="369332"/>
          </a:xfrm>
          <a:prstGeom prst="rect">
            <a:avLst/>
          </a:prstGeom>
          <a:noFill/>
        </p:spPr>
        <p:txBody>
          <a:bodyPr wrap="none" rtlCol="0">
            <a:spAutoFit/>
          </a:bodyPr>
          <a:lstStyle/>
          <a:p>
            <a:r>
              <a:rPr lang="en-AU" dirty="0" smtClean="0"/>
              <a:t>Nil</a:t>
            </a:r>
          </a:p>
        </p:txBody>
      </p:sp>
      <p:sp>
        <p:nvSpPr>
          <p:cNvPr id="54" name="TextBox 53"/>
          <p:cNvSpPr txBox="1"/>
          <p:nvPr/>
        </p:nvSpPr>
        <p:spPr>
          <a:xfrm>
            <a:off x="4211960" y="4077072"/>
            <a:ext cx="439544" cy="369332"/>
          </a:xfrm>
          <a:prstGeom prst="rect">
            <a:avLst/>
          </a:prstGeom>
          <a:noFill/>
        </p:spPr>
        <p:txBody>
          <a:bodyPr wrap="none" rtlCol="0">
            <a:spAutoFit/>
          </a:bodyPr>
          <a:lstStyle/>
          <a:p>
            <a:r>
              <a:rPr lang="en-AU" dirty="0" smtClean="0"/>
              <a:t>Nil</a:t>
            </a:r>
          </a:p>
        </p:txBody>
      </p:sp>
      <p:sp>
        <p:nvSpPr>
          <p:cNvPr id="55" name="TextBox 54"/>
          <p:cNvSpPr txBox="1"/>
          <p:nvPr/>
        </p:nvSpPr>
        <p:spPr>
          <a:xfrm>
            <a:off x="5364088" y="4077072"/>
            <a:ext cx="439544" cy="369332"/>
          </a:xfrm>
          <a:prstGeom prst="rect">
            <a:avLst/>
          </a:prstGeom>
          <a:noFill/>
        </p:spPr>
        <p:txBody>
          <a:bodyPr wrap="none" rtlCol="0">
            <a:spAutoFit/>
          </a:bodyPr>
          <a:lstStyle/>
          <a:p>
            <a:r>
              <a:rPr lang="en-AU" dirty="0" smtClean="0"/>
              <a:t>Nil</a:t>
            </a:r>
          </a:p>
        </p:txBody>
      </p:sp>
      <p:sp>
        <p:nvSpPr>
          <p:cNvPr id="56" name="TextBox 55"/>
          <p:cNvSpPr txBox="1"/>
          <p:nvPr/>
        </p:nvSpPr>
        <p:spPr>
          <a:xfrm>
            <a:off x="7884368" y="4077072"/>
            <a:ext cx="439544" cy="369332"/>
          </a:xfrm>
          <a:prstGeom prst="rect">
            <a:avLst/>
          </a:prstGeom>
          <a:noFill/>
        </p:spPr>
        <p:txBody>
          <a:bodyPr wrap="none" rtlCol="0">
            <a:spAutoFit/>
          </a:bodyPr>
          <a:lstStyle/>
          <a:p>
            <a:r>
              <a:rPr lang="en-AU" dirty="0" smtClean="0"/>
              <a:t>Nil</a:t>
            </a:r>
          </a:p>
        </p:txBody>
      </p:sp>
      <p:sp>
        <p:nvSpPr>
          <p:cNvPr id="57" name="Oval 56"/>
          <p:cNvSpPr/>
          <p:nvPr/>
        </p:nvSpPr>
        <p:spPr>
          <a:xfrm>
            <a:off x="6012160" y="2924944"/>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8" name="Oval 57"/>
          <p:cNvSpPr/>
          <p:nvPr/>
        </p:nvSpPr>
        <p:spPr>
          <a:xfrm>
            <a:off x="323528" y="5877272"/>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9" name="TextBox 58"/>
          <p:cNvSpPr txBox="1"/>
          <p:nvPr/>
        </p:nvSpPr>
        <p:spPr>
          <a:xfrm>
            <a:off x="683568" y="5877272"/>
            <a:ext cx="4392488" cy="369332"/>
          </a:xfrm>
          <a:prstGeom prst="rect">
            <a:avLst/>
          </a:prstGeom>
          <a:noFill/>
        </p:spPr>
        <p:txBody>
          <a:bodyPr wrap="square" rtlCol="0">
            <a:spAutoFit/>
          </a:bodyPr>
          <a:lstStyle/>
          <a:p>
            <a:r>
              <a:rPr lang="en-AU" dirty="0" smtClean="0"/>
              <a:t>On 1</a:t>
            </a:r>
            <a:r>
              <a:rPr lang="en-AU" baseline="30000" dirty="0" smtClean="0"/>
              <a:t>st</a:t>
            </a:r>
            <a:r>
              <a:rPr lang="en-AU" dirty="0" smtClean="0"/>
              <a:t> July the Client is less than 67 year old</a:t>
            </a: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In-specie Contribution of Business Real Property</a:t>
            </a:r>
            <a:endParaRPr lang="en-AU" sz="2800" b="1" dirty="0"/>
          </a:p>
        </p:txBody>
      </p:sp>
      <p:sp>
        <p:nvSpPr>
          <p:cNvPr id="3" name="Content Placeholder 2"/>
          <p:cNvSpPr>
            <a:spLocks noGrp="1"/>
          </p:cNvSpPr>
          <p:nvPr>
            <p:ph idx="1"/>
          </p:nvPr>
        </p:nvSpPr>
        <p:spPr/>
        <p:txBody>
          <a:bodyPr>
            <a:normAutofit/>
          </a:bodyPr>
          <a:lstStyle/>
          <a:p>
            <a:pPr>
              <a:buNone/>
            </a:pPr>
            <a:endParaRPr lang="en-AU" sz="1800" dirty="0" smtClean="0"/>
          </a:p>
          <a:p>
            <a:pPr>
              <a:buNone/>
            </a:pPr>
            <a:r>
              <a:rPr lang="en-AU" sz="1800" dirty="0" smtClean="0"/>
              <a:t>Section 66 : What can be acquired from a related party</a:t>
            </a:r>
          </a:p>
          <a:p>
            <a:pPr>
              <a:buNone/>
            </a:pPr>
            <a:endParaRPr lang="en-AU" sz="1800" dirty="0" smtClean="0"/>
          </a:p>
          <a:p>
            <a:pPr>
              <a:buNone/>
            </a:pPr>
            <a:r>
              <a:rPr lang="en-AU" sz="1800" dirty="0" smtClean="0"/>
              <a:t>SMSFR </a:t>
            </a:r>
            <a:r>
              <a:rPr lang="en-AU" sz="1800" dirty="0" smtClean="0"/>
              <a:t>2010/1</a:t>
            </a:r>
          </a:p>
          <a:p>
            <a:pPr marL="0" indent="0">
              <a:buNone/>
            </a:pPr>
            <a:r>
              <a:rPr lang="en-AU" sz="1800" dirty="0" smtClean="0"/>
              <a:t>Self Managed Superannuation Funds: the application of subsection 66(1) of the Superannuation Industry (Supervision) Act 1993 to the acquisition of an asset by a self managed superannuation fund from a related </a:t>
            </a:r>
            <a:r>
              <a:rPr lang="en-AU" sz="1800" dirty="0" smtClean="0"/>
              <a:t>party</a:t>
            </a:r>
          </a:p>
          <a:p>
            <a:pPr marL="0" indent="0">
              <a:buNone/>
            </a:pPr>
            <a:endParaRPr lang="en-AU" sz="1800" dirty="0" smtClean="0"/>
          </a:p>
          <a:p>
            <a:pPr>
              <a:buNone/>
            </a:pPr>
            <a:r>
              <a:rPr lang="en-AU" sz="1800" dirty="0" smtClean="0"/>
              <a:t>SMSFR 2009/1</a:t>
            </a:r>
          </a:p>
          <a:p>
            <a:pPr>
              <a:buNone/>
            </a:pPr>
            <a:r>
              <a:rPr lang="en-AU" sz="1800" dirty="0" smtClean="0"/>
              <a:t>Self Managed Superannuation Funds: business real property for the purposes of the Superannuation Industry (Supervision) Act 1993</a:t>
            </a:r>
          </a:p>
          <a:p>
            <a:pPr marL="0" indent="0">
              <a:buNone/>
            </a:pPr>
            <a:endParaRPr lang="en-AU" sz="1800" dirty="0" smtClean="0"/>
          </a:p>
          <a:p>
            <a:pPr>
              <a:buNone/>
            </a:pPr>
            <a:endParaRPr lang="en-AU" dirty="0" smtClean="0"/>
          </a:p>
          <a:p>
            <a:pPr>
              <a:buNone/>
            </a:pP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Autofit/>
          </a:bodyPr>
          <a:lstStyle/>
          <a:p>
            <a:pPr algn="l"/>
            <a:r>
              <a:rPr lang="en-US" sz="2800" b="1" dirty="0" smtClean="0"/>
              <a:t>Downsizer Contributions </a:t>
            </a:r>
            <a:br>
              <a:rPr lang="en-US" sz="2800" b="1" dirty="0" smtClean="0"/>
            </a:br>
            <a:r>
              <a:rPr lang="en-US" sz="2800" b="1" dirty="0" smtClean="0"/>
              <a:t>In Nut shell </a:t>
            </a:r>
            <a:endParaRPr lang="en-US" sz="2800" b="1" dirty="0"/>
          </a:p>
        </p:txBody>
      </p:sp>
      <p:sp>
        <p:nvSpPr>
          <p:cNvPr id="3" name="Content Placeholder 2"/>
          <p:cNvSpPr>
            <a:spLocks noGrp="1"/>
          </p:cNvSpPr>
          <p:nvPr>
            <p:ph idx="1"/>
          </p:nvPr>
        </p:nvSpPr>
        <p:spPr>
          <a:xfrm>
            <a:off x="685800" y="1676400"/>
            <a:ext cx="7132320" cy="4114800"/>
          </a:xfrm>
        </p:spPr>
        <p:txBody>
          <a:bodyPr>
            <a:normAutofit/>
          </a:bodyPr>
          <a:lstStyle/>
          <a:p>
            <a:pPr marL="625475" indent="-625475">
              <a:spcBef>
                <a:spcPts val="1200"/>
              </a:spcBef>
              <a:buFont typeface="Wingdings" pitchFamily="2" charset="2"/>
              <a:buChar char="Ø"/>
            </a:pPr>
            <a:r>
              <a:rPr lang="en-US" sz="1800" dirty="0" smtClean="0"/>
              <a:t>Over 65 Year olds</a:t>
            </a:r>
          </a:p>
          <a:p>
            <a:pPr marL="625475" indent="-625475">
              <a:spcBef>
                <a:spcPts val="1200"/>
              </a:spcBef>
              <a:buFont typeface="Wingdings" pitchFamily="2" charset="2"/>
              <a:buChar char="Ø"/>
            </a:pPr>
            <a:r>
              <a:rPr lang="en-US" sz="1800" dirty="0" smtClean="0"/>
              <a:t>Contributions to Super after selling your  “Own Home” of 10 years</a:t>
            </a:r>
          </a:p>
          <a:p>
            <a:pPr marL="625475" indent="-625475">
              <a:spcBef>
                <a:spcPts val="1200"/>
              </a:spcBef>
              <a:buFont typeface="Wingdings" pitchFamily="2" charset="2"/>
              <a:buChar char="Ø"/>
            </a:pPr>
            <a:r>
              <a:rPr lang="en-US" sz="1800" dirty="0" smtClean="0"/>
              <a:t>Time limit Requirement - within 90 days of sale</a:t>
            </a:r>
          </a:p>
          <a:p>
            <a:pPr marL="625475" indent="-625475">
              <a:spcBef>
                <a:spcPts val="1200"/>
              </a:spcBef>
              <a:buFont typeface="Wingdings" pitchFamily="2" charset="2"/>
              <a:buChar char="Ø"/>
            </a:pPr>
            <a:r>
              <a:rPr lang="en-US" sz="1800" dirty="0" smtClean="0"/>
              <a:t>Maximum that can be contributed  - $300,000  - Non-concessional</a:t>
            </a:r>
          </a:p>
          <a:p>
            <a:pPr marL="625475" indent="-625475">
              <a:spcBef>
                <a:spcPts val="1200"/>
              </a:spcBef>
              <a:buFont typeface="Wingdings" pitchFamily="2" charset="2"/>
              <a:buChar char="Ø"/>
            </a:pPr>
            <a:r>
              <a:rPr lang="en-US" sz="1800" dirty="0" smtClean="0"/>
              <a:t>Breach of Total Superannuation Balance - $1.7M </a:t>
            </a:r>
          </a:p>
          <a:p>
            <a:pPr marL="625475" indent="-625475">
              <a:spcBef>
                <a:spcPts val="1200"/>
              </a:spcBef>
              <a:buFont typeface="Wingdings" pitchFamily="2" charset="2"/>
              <a:buChar char="Ø"/>
            </a:pPr>
            <a:r>
              <a:rPr lang="en-US" sz="1800" dirty="0" smtClean="0"/>
              <a:t>Trust Deed Requirement</a:t>
            </a:r>
          </a:p>
          <a:p>
            <a:pPr marL="625475" indent="-625475">
              <a:spcBef>
                <a:spcPts val="1200"/>
              </a:spcBef>
              <a:buFont typeface="Wingdings" pitchFamily="2" charset="2"/>
              <a:buChar char="Ø"/>
            </a:pPr>
            <a:r>
              <a:rPr lang="en-US" sz="1800" dirty="0" smtClean="0"/>
              <a:t>Reporting Requirements</a:t>
            </a:r>
          </a:p>
          <a:p>
            <a:pPr marL="0" indent="0">
              <a:buNone/>
            </a:pPr>
            <a:endParaRPr lang="en-US"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pic>
        <p:nvPicPr>
          <p:cNvPr id="6" name="Picture 5" descr="Nutshell.jpg"/>
          <p:cNvPicPr>
            <a:picLocks noChangeAspect="1"/>
          </p:cNvPicPr>
          <p:nvPr/>
        </p:nvPicPr>
        <p:blipFill>
          <a:blip r:embed="rId5" cstate="print"/>
          <a:stretch>
            <a:fillRect/>
          </a:stretch>
        </p:blipFill>
        <p:spPr>
          <a:xfrm>
            <a:off x="7092280" y="188640"/>
            <a:ext cx="1836812" cy="1696750"/>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fontScale="90000"/>
          </a:bodyPr>
          <a:lstStyle/>
          <a:p>
            <a:pPr algn="l"/>
            <a:r>
              <a:rPr lang="en-US" sz="3100" b="1" dirty="0" smtClean="0"/>
              <a:t>Purpose of First Home Super Saver Scheme </a:t>
            </a:r>
            <a:endParaRPr lang="en-US" sz="4000" b="1" dirty="0"/>
          </a:p>
        </p:txBody>
      </p:sp>
      <p:sp>
        <p:nvSpPr>
          <p:cNvPr id="3" name="Content Placeholder 2"/>
          <p:cNvSpPr>
            <a:spLocks noGrp="1"/>
          </p:cNvSpPr>
          <p:nvPr>
            <p:ph idx="1"/>
          </p:nvPr>
        </p:nvSpPr>
        <p:spPr>
          <a:xfrm>
            <a:off x="857250" y="1295400"/>
            <a:ext cx="7132320" cy="4419600"/>
          </a:xfrm>
        </p:spPr>
        <p:txBody>
          <a:bodyPr>
            <a:normAutofit/>
          </a:bodyPr>
          <a:lstStyle/>
          <a:p>
            <a:pPr marL="777240" lvl="1" indent="-457200">
              <a:buNone/>
            </a:pPr>
            <a:endParaRPr lang="en-AU" sz="2400" dirty="0" smtClean="0"/>
          </a:p>
          <a:p>
            <a:pPr marL="777240" lvl="1" indent="-457200">
              <a:spcBef>
                <a:spcPts val="1200"/>
              </a:spcBef>
            </a:pPr>
            <a:r>
              <a:rPr lang="en-AU" sz="1800" dirty="0" smtClean="0"/>
              <a:t>Reduce pressure on housing affordability</a:t>
            </a:r>
          </a:p>
          <a:p>
            <a:pPr marL="777240" lvl="1" indent="-457200">
              <a:spcBef>
                <a:spcPts val="1200"/>
              </a:spcBef>
            </a:pPr>
            <a:r>
              <a:rPr lang="en-AU" sz="1800" dirty="0" smtClean="0"/>
              <a:t>Young people are not able to purchase property</a:t>
            </a:r>
          </a:p>
          <a:p>
            <a:pPr marL="777240" lvl="1" indent="-457200">
              <a:spcBef>
                <a:spcPts val="1200"/>
              </a:spcBef>
            </a:pPr>
            <a:r>
              <a:rPr lang="en-AU" sz="1800" dirty="0" smtClean="0"/>
              <a:t>Australian are entering the housing market later</a:t>
            </a:r>
          </a:p>
          <a:p>
            <a:pPr marL="777240" lvl="1" indent="-457200">
              <a:spcBef>
                <a:spcPts val="1200"/>
              </a:spcBef>
            </a:pPr>
            <a:r>
              <a:rPr lang="en-AU" sz="1800" dirty="0" smtClean="0"/>
              <a:t>Help young Australian to </a:t>
            </a:r>
            <a:r>
              <a:rPr lang="en-AU" sz="1800" b="1" dirty="0" smtClean="0">
                <a:solidFill>
                  <a:srgbClr val="FF0000"/>
                </a:solidFill>
              </a:rPr>
              <a:t>save a deposit – pre-tax </a:t>
            </a:r>
            <a:r>
              <a:rPr lang="en-AU" sz="1800" dirty="0" smtClean="0"/>
              <a:t>for their first home inside Super</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32320" cy="710184"/>
          </a:xfrm>
        </p:spPr>
        <p:txBody>
          <a:bodyPr>
            <a:normAutofit/>
          </a:bodyPr>
          <a:lstStyle/>
          <a:p>
            <a:pPr algn="l"/>
            <a:r>
              <a:rPr lang="en-US" sz="2800" b="1" dirty="0" smtClean="0"/>
              <a:t>Key features of the scheme</a:t>
            </a:r>
            <a:endParaRPr lang="en-US" sz="2800" b="1" dirty="0"/>
          </a:p>
        </p:txBody>
      </p:sp>
      <p:sp>
        <p:nvSpPr>
          <p:cNvPr id="3" name="Content Placeholder 2"/>
          <p:cNvSpPr>
            <a:spLocks noGrp="1"/>
          </p:cNvSpPr>
          <p:nvPr>
            <p:ph idx="1"/>
          </p:nvPr>
        </p:nvSpPr>
        <p:spPr>
          <a:xfrm>
            <a:off x="827584" y="1124744"/>
            <a:ext cx="7132320" cy="4653880"/>
          </a:xfrm>
        </p:spPr>
        <p:txBody>
          <a:bodyPr>
            <a:normAutofit fontScale="92500" lnSpcReduction="20000"/>
          </a:bodyPr>
          <a:lstStyle/>
          <a:p>
            <a:pPr marL="777240" lvl="1" indent="-457200">
              <a:lnSpc>
                <a:spcPct val="110000"/>
              </a:lnSpc>
              <a:spcBef>
                <a:spcPts val="1200"/>
              </a:spcBef>
              <a:buAutoNum type="arabicParenR"/>
            </a:pPr>
            <a:r>
              <a:rPr lang="en-AU" sz="1900" b="1" dirty="0" smtClean="0">
                <a:solidFill>
                  <a:srgbClr val="FF0000"/>
                </a:solidFill>
              </a:rPr>
              <a:t>Voluntary</a:t>
            </a:r>
            <a:r>
              <a:rPr lang="en-AU" sz="1900" dirty="0" smtClean="0"/>
              <a:t> contributions in super  - </a:t>
            </a:r>
            <a:r>
              <a:rPr lang="en-AU" sz="1900" b="1" dirty="0" smtClean="0">
                <a:solidFill>
                  <a:srgbClr val="FF0000"/>
                </a:solidFill>
              </a:rPr>
              <a:t>Compulsory employer super cannot be withdrawn</a:t>
            </a:r>
          </a:p>
          <a:p>
            <a:pPr marL="777240" lvl="1" indent="-457200">
              <a:lnSpc>
                <a:spcPct val="110000"/>
              </a:lnSpc>
              <a:spcBef>
                <a:spcPts val="1200"/>
              </a:spcBef>
              <a:buAutoNum type="arabicParenR"/>
            </a:pPr>
            <a:r>
              <a:rPr lang="en-AU" sz="1900" dirty="0" smtClean="0"/>
              <a:t>Maximum limit is $30,000 can be contributed  ( max 15K per year)</a:t>
            </a:r>
          </a:p>
          <a:p>
            <a:pPr marL="777240" lvl="1" indent="-457200">
              <a:lnSpc>
                <a:spcPct val="110000"/>
              </a:lnSpc>
              <a:spcBef>
                <a:spcPts val="1200"/>
              </a:spcBef>
              <a:buAutoNum type="arabicParenR"/>
            </a:pPr>
            <a:r>
              <a:rPr lang="en-AU" sz="1900" dirty="0" smtClean="0"/>
              <a:t>Can be Concessional or Non-Concessional contributions</a:t>
            </a:r>
          </a:p>
          <a:p>
            <a:pPr marL="777240" lvl="1" indent="-457200">
              <a:lnSpc>
                <a:spcPct val="110000"/>
              </a:lnSpc>
              <a:spcBef>
                <a:spcPts val="1200"/>
              </a:spcBef>
              <a:buAutoNum type="arabicParenR"/>
            </a:pPr>
            <a:r>
              <a:rPr lang="en-AU" sz="1900" dirty="0" smtClean="0"/>
              <a:t>Couple can withdraw $60,000  </a:t>
            </a:r>
            <a:r>
              <a:rPr lang="en-AU" sz="1900" b="1" dirty="0" smtClean="0">
                <a:solidFill>
                  <a:srgbClr val="FF0000"/>
                </a:solidFill>
              </a:rPr>
              <a:t>+ associated earnings</a:t>
            </a:r>
          </a:p>
          <a:p>
            <a:pPr marL="777240" lvl="1" indent="-457200">
              <a:lnSpc>
                <a:spcPct val="110000"/>
              </a:lnSpc>
              <a:spcBef>
                <a:spcPts val="1200"/>
              </a:spcBef>
              <a:buAutoNum type="arabicParenR"/>
            </a:pPr>
            <a:r>
              <a:rPr lang="en-AU" sz="1900" b="1" dirty="0" smtClean="0">
                <a:solidFill>
                  <a:srgbClr val="FF0000"/>
                </a:solidFill>
              </a:rPr>
              <a:t>No maximum on associated earnings </a:t>
            </a:r>
            <a:r>
              <a:rPr lang="en-AU" sz="1900" dirty="0" smtClean="0"/>
              <a:t>that can be withdrawn</a:t>
            </a:r>
          </a:p>
          <a:p>
            <a:pPr marL="777240" lvl="1" indent="-457200">
              <a:lnSpc>
                <a:spcPct val="110000"/>
              </a:lnSpc>
              <a:spcBef>
                <a:spcPts val="1200"/>
              </a:spcBef>
              <a:buAutoNum type="arabicParenR"/>
            </a:pPr>
            <a:r>
              <a:rPr lang="en-AU" sz="1900" dirty="0" smtClean="0"/>
              <a:t>Associated earnings  based on shortfall interest charge – approx </a:t>
            </a:r>
            <a:r>
              <a:rPr lang="en-AU" sz="1900" dirty="0" smtClean="0"/>
              <a:t>2.7</a:t>
            </a:r>
            <a:r>
              <a:rPr lang="en-AU" sz="1900" dirty="0" smtClean="0"/>
              <a:t>%</a:t>
            </a:r>
          </a:p>
          <a:p>
            <a:pPr marL="777240" lvl="1" indent="-457200">
              <a:lnSpc>
                <a:spcPct val="110000"/>
              </a:lnSpc>
              <a:spcBef>
                <a:spcPts val="1200"/>
              </a:spcBef>
              <a:buAutoNum type="arabicParenR"/>
            </a:pPr>
            <a:r>
              <a:rPr lang="en-AU" sz="1900" dirty="0" smtClean="0"/>
              <a:t>Once only scheme</a:t>
            </a:r>
          </a:p>
          <a:p>
            <a:pPr marL="777240" lvl="1" indent="-457200">
              <a:lnSpc>
                <a:spcPct val="110000"/>
              </a:lnSpc>
              <a:spcBef>
                <a:spcPts val="1200"/>
              </a:spcBef>
              <a:buAutoNum type="arabicParenR"/>
            </a:pPr>
            <a:r>
              <a:rPr lang="en-AU" sz="1900" b="1" dirty="0" smtClean="0">
                <a:solidFill>
                  <a:srgbClr val="FF0000"/>
                </a:solidFill>
              </a:rPr>
              <a:t>Must buy a home </a:t>
            </a:r>
            <a:r>
              <a:rPr lang="en-AU" sz="1900" dirty="0" smtClean="0"/>
              <a:t>within 12 months of withdrawal (can be land as well)</a:t>
            </a:r>
          </a:p>
          <a:p>
            <a:pPr marL="777240" lvl="1" indent="-457200">
              <a:lnSpc>
                <a:spcPct val="110000"/>
              </a:lnSpc>
              <a:spcBef>
                <a:spcPts val="1200"/>
              </a:spcBef>
              <a:buAutoNum type="arabicParenR"/>
            </a:pPr>
            <a:r>
              <a:rPr lang="en-AU" sz="1900" b="1" dirty="0" smtClean="0">
                <a:solidFill>
                  <a:srgbClr val="FF0000"/>
                </a:solidFill>
              </a:rPr>
              <a:t>If no home is purchased – you must deposit the money back or pay tax on withdrawal</a:t>
            </a:r>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132320" cy="710184"/>
          </a:xfrm>
        </p:spPr>
        <p:txBody>
          <a:bodyPr>
            <a:normAutofit/>
          </a:bodyPr>
          <a:lstStyle/>
          <a:p>
            <a:pPr algn="l"/>
            <a:r>
              <a:rPr lang="en-US" sz="2800" b="1" dirty="0" smtClean="0"/>
              <a:t>Making a contribution….</a:t>
            </a:r>
            <a:endParaRPr lang="en-US" sz="2800" b="1" dirty="0"/>
          </a:p>
        </p:txBody>
      </p:sp>
      <p:sp>
        <p:nvSpPr>
          <p:cNvPr id="3" name="Content Placeholder 2"/>
          <p:cNvSpPr>
            <a:spLocks noGrp="1"/>
          </p:cNvSpPr>
          <p:nvPr>
            <p:ph idx="1"/>
          </p:nvPr>
        </p:nvSpPr>
        <p:spPr>
          <a:xfrm>
            <a:off x="755576" y="980728"/>
            <a:ext cx="7132320" cy="4680520"/>
          </a:xfrm>
        </p:spPr>
        <p:txBody>
          <a:bodyPr>
            <a:noAutofit/>
          </a:bodyPr>
          <a:lstStyle/>
          <a:p>
            <a:pPr marL="457200" indent="-457200">
              <a:spcBef>
                <a:spcPts val="600"/>
              </a:spcBef>
              <a:buNone/>
            </a:pPr>
            <a:r>
              <a:rPr lang="en-AU" sz="1800" dirty="0" smtClean="0"/>
              <a:t>Voluntary Super Contributions </a:t>
            </a:r>
            <a:r>
              <a:rPr lang="en-AU" sz="1800" dirty="0" smtClean="0">
                <a:solidFill>
                  <a:srgbClr val="FF0000"/>
                </a:solidFill>
              </a:rPr>
              <a:t>from 1</a:t>
            </a:r>
            <a:r>
              <a:rPr lang="en-AU" sz="1800" baseline="30000" dirty="0" smtClean="0">
                <a:solidFill>
                  <a:srgbClr val="FF0000"/>
                </a:solidFill>
              </a:rPr>
              <a:t>st</a:t>
            </a:r>
            <a:r>
              <a:rPr lang="en-AU" sz="1800" dirty="0" smtClean="0">
                <a:solidFill>
                  <a:srgbClr val="FF0000"/>
                </a:solidFill>
              </a:rPr>
              <a:t> July 2017</a:t>
            </a:r>
          </a:p>
          <a:p>
            <a:pPr marL="457200" indent="-457200">
              <a:spcBef>
                <a:spcPts val="600"/>
              </a:spcBef>
              <a:buFont typeface="+mj-lt"/>
              <a:buAutoNum type="arabicPeriod"/>
            </a:pPr>
            <a:r>
              <a:rPr lang="en-AU" sz="1800" dirty="0" smtClean="0"/>
              <a:t>Maximum amount of contributions that may be eligible to be released is $30,000</a:t>
            </a:r>
          </a:p>
          <a:p>
            <a:pPr marL="457200" indent="-457200">
              <a:spcBef>
                <a:spcPts val="600"/>
              </a:spcBef>
              <a:buFont typeface="+mj-lt"/>
              <a:buAutoNum type="arabicPeriod"/>
            </a:pPr>
            <a:r>
              <a:rPr lang="en-AU" sz="1800" dirty="0" smtClean="0"/>
              <a:t>Maximum amount of </a:t>
            </a:r>
            <a:r>
              <a:rPr lang="en-AU" sz="1800" dirty="0" smtClean="0"/>
              <a:t>concessional contributions </a:t>
            </a:r>
            <a:r>
              <a:rPr lang="en-AU" sz="1800" dirty="0" smtClean="0"/>
              <a:t>made in a particular financial year that may be eligible to be released is $15,000 – </a:t>
            </a:r>
            <a:r>
              <a:rPr lang="en-AU" sz="1800" dirty="0" smtClean="0"/>
              <a:t>(</a:t>
            </a:r>
            <a:r>
              <a:rPr lang="en-AU" sz="1800" dirty="0" smtClean="0">
                <a:solidFill>
                  <a:srgbClr val="FF0000"/>
                </a:solidFill>
              </a:rPr>
              <a:t>employer </a:t>
            </a:r>
            <a:r>
              <a:rPr lang="en-AU" sz="1800" dirty="0" smtClean="0">
                <a:solidFill>
                  <a:srgbClr val="FF0000"/>
                </a:solidFill>
              </a:rPr>
              <a:t>contributes less than $</a:t>
            </a:r>
            <a:r>
              <a:rPr lang="en-AU" sz="1800" dirty="0" smtClean="0">
                <a:solidFill>
                  <a:srgbClr val="FF0000"/>
                </a:solidFill>
              </a:rPr>
              <a:t>12,500  - limit $27,500) </a:t>
            </a:r>
            <a:endParaRPr lang="en-AU" sz="1800" dirty="0" smtClean="0">
              <a:solidFill>
                <a:srgbClr val="FF0000"/>
              </a:solidFill>
            </a:endParaRPr>
          </a:p>
          <a:p>
            <a:pPr marL="457200" indent="-457200">
              <a:spcBef>
                <a:spcPts val="600"/>
              </a:spcBef>
              <a:buFont typeface="+mj-lt"/>
              <a:buAutoNum type="arabicPeriod"/>
            </a:pPr>
            <a:r>
              <a:rPr lang="en-AU" sz="1800" dirty="0" smtClean="0"/>
              <a:t>Or </a:t>
            </a:r>
            <a:r>
              <a:rPr lang="en-AU" sz="1800" dirty="0" smtClean="0"/>
              <a:t>non-concessional (after tax) member contributions </a:t>
            </a:r>
            <a:r>
              <a:rPr lang="en-AU" sz="1800" dirty="0" smtClean="0"/>
              <a:t> </a:t>
            </a:r>
            <a:endParaRPr lang="en-AU" sz="1800" dirty="0" smtClean="0">
              <a:solidFill>
                <a:srgbClr val="FF0000"/>
              </a:solidFill>
            </a:endParaRPr>
          </a:p>
          <a:p>
            <a:pPr marL="457200" indent="-457200">
              <a:spcBef>
                <a:spcPts val="600"/>
              </a:spcBef>
              <a:buFont typeface="+mj-lt"/>
              <a:buAutoNum type="arabicPeriod"/>
            </a:pPr>
            <a:r>
              <a:rPr lang="en-AU" sz="1800" dirty="0" smtClean="0"/>
              <a:t>Contributions counted are up </a:t>
            </a:r>
            <a:r>
              <a:rPr lang="en-AU" sz="1800" dirty="0" smtClean="0"/>
              <a:t>to the cap amount – any contributions above cap amount are not counted</a:t>
            </a:r>
          </a:p>
          <a:p>
            <a:pPr marL="777240" lvl="1" indent="-457200">
              <a:spcBef>
                <a:spcPts val="600"/>
              </a:spcBef>
              <a:buFont typeface="+mj-lt"/>
              <a:buAutoNum type="romanLcPeriod"/>
            </a:pPr>
            <a:r>
              <a:rPr lang="en-AU" sz="1800" dirty="0" smtClean="0"/>
              <a:t>Concessional $</a:t>
            </a:r>
            <a:r>
              <a:rPr lang="en-AU" sz="1800" dirty="0" smtClean="0"/>
              <a:t>27.5K </a:t>
            </a:r>
            <a:r>
              <a:rPr lang="en-AU" sz="1800" dirty="0" smtClean="0"/>
              <a:t>– </a:t>
            </a:r>
            <a:r>
              <a:rPr lang="en-AU" sz="1800" dirty="0" smtClean="0">
                <a:solidFill>
                  <a:srgbClr val="FF0000"/>
                </a:solidFill>
              </a:rPr>
              <a:t>85% can be released</a:t>
            </a:r>
          </a:p>
          <a:p>
            <a:pPr marL="777240" lvl="1" indent="-457200">
              <a:spcBef>
                <a:spcPts val="600"/>
              </a:spcBef>
              <a:buFont typeface="+mj-lt"/>
              <a:buAutoNum type="romanLcPeriod"/>
            </a:pPr>
            <a:r>
              <a:rPr lang="en-AU" sz="1800" dirty="0" smtClean="0"/>
              <a:t>Non-Concessional $</a:t>
            </a:r>
            <a:r>
              <a:rPr lang="en-AU" sz="1800" dirty="0" smtClean="0"/>
              <a:t>110K </a:t>
            </a:r>
            <a:r>
              <a:rPr lang="en-AU" sz="1800" dirty="0" smtClean="0"/>
              <a:t>– </a:t>
            </a:r>
            <a:r>
              <a:rPr lang="en-AU" sz="1800" dirty="0" smtClean="0">
                <a:solidFill>
                  <a:srgbClr val="FF0000"/>
                </a:solidFill>
              </a:rPr>
              <a:t>100% can be released</a:t>
            </a:r>
          </a:p>
          <a:p>
            <a:pPr marL="457200" indent="-457200">
              <a:spcBef>
                <a:spcPts val="600"/>
              </a:spcBef>
              <a:buFont typeface="+mj-lt"/>
              <a:buAutoNum type="arabicPeriod"/>
            </a:pPr>
            <a:r>
              <a:rPr lang="en-AU" sz="1800" dirty="0" smtClean="0"/>
              <a:t>Contributions by others </a:t>
            </a:r>
            <a:r>
              <a:rPr lang="en-AU" sz="1800" dirty="0" smtClean="0"/>
              <a:t>cannot be released – </a:t>
            </a:r>
            <a:r>
              <a:rPr lang="en-AU" sz="1800" dirty="0" smtClean="0"/>
              <a:t>Govt. Contributions – spouse contributions etc</a:t>
            </a:r>
          </a:p>
          <a:p>
            <a:pPr marL="457200" indent="-457200">
              <a:spcBef>
                <a:spcPts val="600"/>
              </a:spcBef>
              <a:buFont typeface="+mj-lt"/>
              <a:buAutoNum type="arabicPeriod"/>
            </a:pPr>
            <a:r>
              <a:rPr lang="en-AU" sz="1800" dirty="0" smtClean="0">
                <a:solidFill>
                  <a:srgbClr val="FF0000"/>
                </a:solidFill>
              </a:rPr>
              <a:t>Contributions can be to SMSF </a:t>
            </a:r>
            <a:r>
              <a:rPr lang="en-AU" sz="1800" dirty="0" smtClean="0"/>
              <a:t>or multiple funds</a:t>
            </a:r>
          </a:p>
          <a:p>
            <a:pPr marL="457200" indent="-457200">
              <a:buFont typeface="+mj-lt"/>
              <a:buAutoNum type="arabicPeriod"/>
            </a:pPr>
            <a:endParaRPr lang="en-AU" sz="1800" dirty="0" smtClean="0"/>
          </a:p>
          <a:p>
            <a:pPr marL="0" indent="0">
              <a:buNone/>
            </a:pPr>
            <a:endParaRPr lang="en-US" sz="1800"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751840"/>
          </a:xfrm>
        </p:spPr>
        <p:txBody>
          <a:bodyPr>
            <a:normAutofit/>
          </a:bodyPr>
          <a:lstStyle/>
          <a:p>
            <a:pPr algn="l">
              <a:lnSpc>
                <a:spcPct val="120000"/>
              </a:lnSpc>
              <a:spcBef>
                <a:spcPts val="0"/>
              </a:spcBef>
            </a:pPr>
            <a:r>
              <a:rPr lang="en-AU" sz="3100" b="1" dirty="0" smtClean="0"/>
              <a:t>Removal </a:t>
            </a:r>
            <a:r>
              <a:rPr lang="en-AU" sz="3100" b="1" dirty="0" smtClean="0"/>
              <a:t>of 10% test</a:t>
            </a:r>
            <a:endParaRPr lang="en-AU" sz="3100" b="1" dirty="0"/>
          </a:p>
        </p:txBody>
      </p:sp>
      <p:sp>
        <p:nvSpPr>
          <p:cNvPr id="3" name="Content Placeholder 2"/>
          <p:cNvSpPr>
            <a:spLocks noGrp="1"/>
          </p:cNvSpPr>
          <p:nvPr>
            <p:ph idx="1"/>
          </p:nvPr>
        </p:nvSpPr>
        <p:spPr>
          <a:xfrm>
            <a:off x="683568" y="1295401"/>
            <a:ext cx="7992888" cy="4941911"/>
          </a:xfrm>
        </p:spPr>
        <p:txBody>
          <a:bodyPr>
            <a:normAutofit/>
          </a:bodyPr>
          <a:lstStyle/>
          <a:p>
            <a:pPr>
              <a:buNone/>
            </a:pPr>
            <a:r>
              <a:rPr lang="en-AU" sz="1800" dirty="0" smtClean="0"/>
              <a:t>Changes from 1</a:t>
            </a:r>
            <a:r>
              <a:rPr lang="en-AU" sz="1800" baseline="30000" dirty="0" smtClean="0"/>
              <a:t>st</a:t>
            </a:r>
            <a:r>
              <a:rPr lang="en-AU" sz="1800" dirty="0" smtClean="0"/>
              <a:t> July 2017</a:t>
            </a:r>
          </a:p>
          <a:p>
            <a:pPr marL="717550" lvl="1" indent="-398463">
              <a:spcBef>
                <a:spcPts val="1800"/>
              </a:spcBef>
              <a:buClr>
                <a:srgbClr val="FF0000"/>
              </a:buClr>
              <a:buSzPct val="100000"/>
              <a:buFont typeface="Wingdings" pitchFamily="2" charset="2"/>
              <a:buChar char="Ø"/>
            </a:pPr>
            <a:r>
              <a:rPr lang="en-AU" sz="1800" dirty="0" smtClean="0"/>
              <a:t>Self Employed can claim a deduction for Super contributions only if less than 10% of their income is from Salary and Wages - </a:t>
            </a:r>
            <a:r>
              <a:rPr lang="en-AU" sz="1800" b="1" dirty="0" smtClean="0">
                <a:solidFill>
                  <a:srgbClr val="FF0000"/>
                </a:solidFill>
              </a:rPr>
              <a:t>From 1 July 2017, this condition </a:t>
            </a:r>
            <a:r>
              <a:rPr lang="en-AU" sz="1800" b="1" dirty="0" smtClean="0">
                <a:solidFill>
                  <a:srgbClr val="FF0000"/>
                </a:solidFill>
              </a:rPr>
              <a:t>is </a:t>
            </a:r>
            <a:r>
              <a:rPr lang="en-AU" sz="1800" b="1" dirty="0" smtClean="0">
                <a:solidFill>
                  <a:srgbClr val="FF0000"/>
                </a:solidFill>
              </a:rPr>
              <a:t>removed</a:t>
            </a:r>
          </a:p>
          <a:p>
            <a:pPr marL="717550" lvl="1" indent="-398463">
              <a:spcBef>
                <a:spcPts val="1800"/>
              </a:spcBef>
              <a:buClr>
                <a:srgbClr val="FF0000"/>
              </a:buClr>
              <a:buSzPct val="100000"/>
              <a:buFont typeface="Wingdings" pitchFamily="2" charset="2"/>
              <a:buChar char="Ø"/>
            </a:pPr>
            <a:r>
              <a:rPr lang="en-AU" sz="1800" dirty="0" smtClean="0"/>
              <a:t> </a:t>
            </a:r>
            <a:r>
              <a:rPr lang="en-AU" sz="1800" dirty="0" smtClean="0"/>
              <a:t>67 </a:t>
            </a:r>
            <a:r>
              <a:rPr lang="en-AU" sz="1800" dirty="0" smtClean="0"/>
              <a:t>to 74 will </a:t>
            </a:r>
            <a:r>
              <a:rPr lang="en-AU" sz="1800" b="1" dirty="0" smtClean="0">
                <a:solidFill>
                  <a:srgbClr val="FF0000"/>
                </a:solidFill>
              </a:rPr>
              <a:t>still need to meet the work test</a:t>
            </a:r>
            <a:r>
              <a:rPr lang="en-AU" sz="1800" dirty="0" smtClean="0">
                <a:solidFill>
                  <a:srgbClr val="FF0000"/>
                </a:solidFill>
              </a:rPr>
              <a:t> </a:t>
            </a:r>
            <a:r>
              <a:rPr lang="en-AU" sz="1800" dirty="0" smtClean="0"/>
              <a:t>in order to be eligible to make a contribution and claim a tax deduction</a:t>
            </a:r>
          </a:p>
          <a:p>
            <a:pPr marL="717550" lvl="1" indent="-398463">
              <a:spcBef>
                <a:spcPts val="1800"/>
              </a:spcBef>
              <a:buClr>
                <a:srgbClr val="FF0000"/>
              </a:buClr>
              <a:buSzPct val="100000"/>
              <a:buFont typeface="Wingdings" pitchFamily="2" charset="2"/>
              <a:buChar char="Ø"/>
            </a:pPr>
            <a:r>
              <a:rPr lang="en-AU" sz="1800" dirty="0" smtClean="0"/>
              <a:t> 75 years or older, you can only claim a deduction for contributions you made before the 28th day of the month following the month in which you turned 75</a:t>
            </a:r>
          </a:p>
          <a:p>
            <a:pPr marL="0" indent="0">
              <a:buNone/>
            </a:pP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Advisor / Trustee Key issues  from 1</a:t>
            </a:r>
            <a:r>
              <a:rPr lang="en-AU" sz="2800" b="1" baseline="30000" dirty="0" smtClean="0"/>
              <a:t>st</a:t>
            </a:r>
            <a:r>
              <a:rPr lang="en-AU" sz="2800" b="1" dirty="0" smtClean="0"/>
              <a:t> July 2021</a:t>
            </a:r>
            <a:endParaRPr lang="en-AU" sz="2800" b="1" dirty="0"/>
          </a:p>
        </p:txBody>
      </p:sp>
      <p:sp>
        <p:nvSpPr>
          <p:cNvPr id="3" name="Content Placeholder 2"/>
          <p:cNvSpPr>
            <a:spLocks noGrp="1"/>
          </p:cNvSpPr>
          <p:nvPr>
            <p:ph idx="1"/>
          </p:nvPr>
        </p:nvSpPr>
        <p:spPr>
          <a:xfrm>
            <a:off x="457200" y="1600200"/>
            <a:ext cx="8229600" cy="4565104"/>
          </a:xfrm>
        </p:spPr>
        <p:txBody>
          <a:bodyPr>
            <a:normAutofit/>
          </a:bodyPr>
          <a:lstStyle/>
          <a:p>
            <a:pPr marL="502920" indent="-457200">
              <a:buFont typeface="+mj-lt"/>
              <a:buAutoNum type="arabicPeriod"/>
            </a:pPr>
            <a:r>
              <a:rPr lang="en-AU" sz="1800" dirty="0" smtClean="0"/>
              <a:t>Maximise Non-Concessional Contributions for members who have Superannuation Balance above $</a:t>
            </a:r>
            <a:r>
              <a:rPr lang="en-AU" sz="1800" dirty="0" smtClean="0"/>
              <a:t>1.7M</a:t>
            </a:r>
            <a:endParaRPr lang="en-AU" sz="1800" dirty="0" smtClean="0"/>
          </a:p>
          <a:p>
            <a:pPr marL="502920" indent="-457200">
              <a:buFont typeface="+mj-lt"/>
              <a:buAutoNum type="arabicPeriod"/>
            </a:pPr>
            <a:r>
              <a:rPr lang="en-AU" sz="1800" dirty="0" smtClean="0"/>
              <a:t>Set up another SMSF for members who have more than $</a:t>
            </a:r>
            <a:r>
              <a:rPr lang="en-AU" sz="1800" dirty="0" smtClean="0"/>
              <a:t>1.7M </a:t>
            </a:r>
            <a:r>
              <a:rPr lang="en-AU" sz="1800" dirty="0" smtClean="0"/>
              <a:t>due to segregation of assets rule</a:t>
            </a:r>
          </a:p>
          <a:p>
            <a:pPr marL="502920" indent="-457200">
              <a:buFont typeface="+mj-lt"/>
              <a:buAutoNum type="arabicPeriod"/>
            </a:pPr>
            <a:r>
              <a:rPr lang="en-AU" sz="1800" dirty="0" smtClean="0"/>
              <a:t>Concessional Contributions made in June 2017 to be allocated in July have to be limited to $</a:t>
            </a:r>
            <a:r>
              <a:rPr lang="en-AU" sz="1800" dirty="0" smtClean="0"/>
              <a:t>27,500</a:t>
            </a:r>
          </a:p>
          <a:p>
            <a:pPr marL="502920" indent="-457200">
              <a:buFont typeface="+mj-lt"/>
              <a:buAutoNum type="arabicPeriod"/>
            </a:pPr>
            <a:r>
              <a:rPr lang="en-AU" sz="1800" dirty="0" smtClean="0"/>
              <a:t>Spouse Splitting Under Division 6A</a:t>
            </a:r>
          </a:p>
          <a:p>
            <a:pPr marL="1303020" lvl="2" indent="-457200">
              <a:buFont typeface="+mj-lt"/>
              <a:buAutoNum type="romanUcPeriod"/>
            </a:pPr>
            <a:r>
              <a:rPr lang="en-AU" sz="1800" dirty="0" smtClean="0"/>
              <a:t>85% of Concessiona</a:t>
            </a:r>
            <a:r>
              <a:rPr lang="en-AU" sz="1800" dirty="0" smtClean="0"/>
              <a:t>l contribution of previous year split to spouse</a:t>
            </a:r>
          </a:p>
          <a:p>
            <a:pPr marL="1303020" lvl="2" indent="-457200">
              <a:buFont typeface="+mj-lt"/>
              <a:buAutoNum type="romanUcPeriod"/>
            </a:pPr>
            <a:r>
              <a:rPr lang="en-AU" sz="1800" dirty="0" smtClean="0"/>
              <a:t>Both must consent</a:t>
            </a:r>
            <a:endParaRPr lang="en-AU" sz="1800" dirty="0" smtClean="0"/>
          </a:p>
          <a:p>
            <a:pPr marL="717550" indent="-673100">
              <a:buNone/>
            </a:pPr>
            <a:r>
              <a:rPr lang="en-AU" sz="1800" dirty="0" smtClean="0"/>
              <a:t>5.     Valuation of Assets will determine Total Superannuation Balance of members</a:t>
            </a:r>
            <a:endParaRPr lang="en-AU"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Audit Issues</a:t>
            </a:r>
            <a:endParaRPr lang="en-AU" sz="2800" b="1" dirty="0"/>
          </a:p>
        </p:txBody>
      </p:sp>
      <p:sp>
        <p:nvSpPr>
          <p:cNvPr id="3" name="Content Placeholder 2"/>
          <p:cNvSpPr>
            <a:spLocks noGrp="1"/>
          </p:cNvSpPr>
          <p:nvPr>
            <p:ph idx="1"/>
          </p:nvPr>
        </p:nvSpPr>
        <p:spPr/>
        <p:txBody>
          <a:bodyPr>
            <a:normAutofit/>
          </a:bodyPr>
          <a:lstStyle/>
          <a:p>
            <a:pPr>
              <a:spcBef>
                <a:spcPts val="1200"/>
              </a:spcBef>
              <a:buFont typeface="Wingdings" pitchFamily="2" charset="2"/>
              <a:buChar char="Ø"/>
            </a:pPr>
            <a:r>
              <a:rPr lang="en-AU" sz="1800" dirty="0" smtClean="0"/>
              <a:t>Did we have assets at the time of registering for ABN</a:t>
            </a:r>
          </a:p>
          <a:p>
            <a:pPr>
              <a:spcBef>
                <a:spcPts val="1200"/>
              </a:spcBef>
              <a:buFont typeface="Wingdings" pitchFamily="2" charset="2"/>
              <a:buChar char="Ø"/>
            </a:pPr>
            <a:r>
              <a:rPr lang="en-AU" sz="1800" dirty="0" smtClean="0"/>
              <a:t>Valuation of Assets at Net Market Value</a:t>
            </a:r>
          </a:p>
          <a:p>
            <a:pPr>
              <a:spcBef>
                <a:spcPts val="1200"/>
              </a:spcBef>
              <a:buFont typeface="Wingdings" pitchFamily="2" charset="2"/>
              <a:buChar char="Ø"/>
            </a:pPr>
            <a:r>
              <a:rPr lang="en-AU" sz="1800" dirty="0" smtClean="0"/>
              <a:t>Previous year concessional contribution by member for catch up contributions</a:t>
            </a:r>
          </a:p>
          <a:p>
            <a:pPr>
              <a:spcBef>
                <a:spcPts val="1200"/>
              </a:spcBef>
              <a:buFont typeface="Wingdings" pitchFamily="2" charset="2"/>
              <a:buChar char="Ø"/>
            </a:pPr>
            <a:r>
              <a:rPr lang="en-AU" sz="1800" dirty="0" smtClean="0"/>
              <a:t>Conditions of Downsizer Contributions</a:t>
            </a:r>
          </a:p>
          <a:p>
            <a:pPr>
              <a:spcBef>
                <a:spcPts val="1200"/>
              </a:spcBef>
              <a:buFont typeface="Wingdings" pitchFamily="2" charset="2"/>
              <a:buChar char="Ø"/>
            </a:pPr>
            <a:r>
              <a:rPr lang="en-AU" sz="1800" dirty="0" smtClean="0"/>
              <a:t>In-specie Contributions – Section 66 – Valuation of BRP</a:t>
            </a:r>
            <a:endParaRPr lang="en-AU"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House Keeping - Audio</a:t>
            </a:r>
            <a:endParaRPr lang="en-AU" dirty="0"/>
          </a:p>
        </p:txBody>
      </p:sp>
      <p:pic>
        <p:nvPicPr>
          <p:cNvPr id="4" name="Content Placeholder 3" descr="go to webinar 2 (1).jpg"/>
          <p:cNvPicPr>
            <a:picLocks noGrp="1" noChangeAspect="1"/>
          </p:cNvPicPr>
          <p:nvPr>
            <p:ph idx="1"/>
          </p:nvPr>
        </p:nvPicPr>
        <p:blipFill>
          <a:blip r:embed="rId2" cstate="print"/>
          <a:stretch>
            <a:fillRect/>
          </a:stretch>
        </p:blipFill>
        <p:spPr>
          <a:xfrm>
            <a:off x="5600700" y="1905000"/>
            <a:ext cx="1598896" cy="4127500"/>
          </a:xfrm>
        </p:spPr>
      </p:pic>
      <p:sp>
        <p:nvSpPr>
          <p:cNvPr id="6" name="TextBox 5"/>
          <p:cNvSpPr txBox="1"/>
          <p:nvPr/>
        </p:nvSpPr>
        <p:spPr>
          <a:xfrm>
            <a:off x="1143000" y="2590800"/>
            <a:ext cx="3646063" cy="1477328"/>
          </a:xfrm>
          <a:prstGeom prst="rect">
            <a:avLst/>
          </a:prstGeom>
          <a:noFill/>
        </p:spPr>
        <p:txBody>
          <a:bodyPr wrap="none" rtlCol="0">
            <a:spAutoFit/>
          </a:bodyPr>
          <a:lstStyle/>
          <a:p>
            <a:r>
              <a:rPr lang="en-AU" dirty="0" smtClean="0"/>
              <a:t>If Computer sound is not audio able</a:t>
            </a:r>
          </a:p>
          <a:p>
            <a:endParaRPr lang="en-AU" dirty="0" smtClean="0"/>
          </a:p>
          <a:p>
            <a:pPr marL="342900" indent="-342900">
              <a:buFont typeface="+mj-lt"/>
              <a:buAutoNum type="arabicPeriod"/>
            </a:pPr>
            <a:r>
              <a:rPr lang="en-AU" dirty="0" smtClean="0"/>
              <a:t>Phone the number on your panel</a:t>
            </a:r>
          </a:p>
          <a:p>
            <a:pPr marL="342900" indent="-342900">
              <a:buFont typeface="+mj-lt"/>
              <a:buAutoNum type="arabicPeriod"/>
            </a:pPr>
            <a:r>
              <a:rPr lang="en-AU" dirty="0" smtClean="0"/>
              <a:t>Enter Access Code</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House Keeping – Hand Out </a:t>
            </a:r>
            <a:endParaRPr lang="en-AU" dirty="0"/>
          </a:p>
        </p:txBody>
      </p:sp>
      <p:pic>
        <p:nvPicPr>
          <p:cNvPr id="4" name="Content Placeholder 3" descr="go to webinar 3.jpg"/>
          <p:cNvPicPr>
            <a:picLocks noGrp="1" noChangeAspect="1"/>
          </p:cNvPicPr>
          <p:nvPr>
            <p:ph idx="1"/>
          </p:nvPr>
        </p:nvPicPr>
        <p:blipFill>
          <a:blip r:embed="rId2" cstate="print"/>
          <a:stretch>
            <a:fillRect/>
          </a:stretch>
        </p:blipFill>
        <p:spPr>
          <a:xfrm>
            <a:off x="5715000" y="1371600"/>
            <a:ext cx="1598896" cy="4127500"/>
          </a:xfrm>
        </p:spPr>
      </p:pic>
      <p:sp>
        <p:nvSpPr>
          <p:cNvPr id="5" name="TextBox 4"/>
          <p:cNvSpPr txBox="1"/>
          <p:nvPr/>
        </p:nvSpPr>
        <p:spPr>
          <a:xfrm>
            <a:off x="1314450" y="2514600"/>
            <a:ext cx="4437818" cy="923330"/>
          </a:xfrm>
          <a:prstGeom prst="rect">
            <a:avLst/>
          </a:prstGeom>
          <a:noFill/>
        </p:spPr>
        <p:txBody>
          <a:bodyPr wrap="none" rtlCol="0">
            <a:spAutoFit/>
          </a:bodyPr>
          <a:lstStyle/>
          <a:p>
            <a:r>
              <a:rPr lang="en-AU" dirty="0" smtClean="0"/>
              <a:t>Copy of this Presentation can be downloaded</a:t>
            </a:r>
          </a:p>
          <a:p>
            <a:r>
              <a:rPr lang="en-AU" dirty="0" smtClean="0"/>
              <a:t>From the Panel</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House Keeping – Questions on this </a:t>
            </a:r>
            <a:r>
              <a:rPr lang="en-AU" dirty="0" err="1" smtClean="0"/>
              <a:t>Prsentation</a:t>
            </a:r>
            <a:endParaRPr lang="en-AU" dirty="0"/>
          </a:p>
        </p:txBody>
      </p:sp>
      <p:pic>
        <p:nvPicPr>
          <p:cNvPr id="4" name="Content Placeholder 3" descr="go to webinar 4.jpg"/>
          <p:cNvPicPr>
            <a:picLocks noGrp="1" noChangeAspect="1"/>
          </p:cNvPicPr>
          <p:nvPr>
            <p:ph idx="1"/>
          </p:nvPr>
        </p:nvPicPr>
        <p:blipFill>
          <a:blip r:embed="rId2" cstate="print"/>
          <a:stretch>
            <a:fillRect/>
          </a:stretch>
        </p:blipFill>
        <p:spPr>
          <a:xfrm>
            <a:off x="5486400" y="1752600"/>
            <a:ext cx="1598896" cy="4127500"/>
          </a:xfrm>
        </p:spPr>
      </p:pic>
      <p:sp>
        <p:nvSpPr>
          <p:cNvPr id="5" name="TextBox 4"/>
          <p:cNvSpPr txBox="1"/>
          <p:nvPr/>
        </p:nvSpPr>
        <p:spPr>
          <a:xfrm>
            <a:off x="914400" y="2667000"/>
            <a:ext cx="4580036" cy="1477328"/>
          </a:xfrm>
          <a:prstGeom prst="rect">
            <a:avLst/>
          </a:prstGeom>
          <a:noFill/>
        </p:spPr>
        <p:txBody>
          <a:bodyPr wrap="none" rtlCol="0">
            <a:spAutoFit/>
          </a:bodyPr>
          <a:lstStyle/>
          <a:p>
            <a:r>
              <a:rPr lang="en-AU" dirty="0" smtClean="0"/>
              <a:t>If you have any Questions on this Presentation </a:t>
            </a:r>
          </a:p>
          <a:p>
            <a:pPr marL="342900" indent="-342900">
              <a:buFont typeface="+mj-lt"/>
              <a:buAutoNum type="arabicPeriod"/>
            </a:pPr>
            <a:r>
              <a:rPr lang="en-AU" dirty="0" smtClean="0"/>
              <a:t>Type in your questions in the panel</a:t>
            </a:r>
          </a:p>
          <a:p>
            <a:pPr marL="342900" indent="-342900">
              <a:buFont typeface="+mj-lt"/>
              <a:buAutoNum type="arabicPeriod"/>
            </a:pPr>
            <a:r>
              <a:rPr lang="en-AU" dirty="0" smtClean="0"/>
              <a:t>Speaker will answer all your questions </a:t>
            </a:r>
          </a:p>
          <a:p>
            <a:pPr marL="342900" indent="-342900"/>
            <a:r>
              <a:rPr lang="en-AU" dirty="0" smtClean="0"/>
              <a:t>         after the presentation</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132320" cy="710184"/>
          </a:xfrm>
        </p:spPr>
        <p:txBody>
          <a:bodyPr>
            <a:normAutofit/>
          </a:bodyPr>
          <a:lstStyle/>
          <a:p>
            <a:pPr algn="l"/>
            <a:r>
              <a:rPr lang="en-US" sz="2800" b="1" dirty="0" smtClean="0"/>
              <a:t>Legal &amp; Financial Disclaimer &amp; Disclosure </a:t>
            </a:r>
            <a:endParaRPr lang="en-US" sz="2800" b="1"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
        <p:nvSpPr>
          <p:cNvPr id="6" name="Rectangle 5"/>
          <p:cNvSpPr/>
          <p:nvPr/>
        </p:nvSpPr>
        <p:spPr>
          <a:xfrm>
            <a:off x="539552" y="1219202"/>
            <a:ext cx="7920880" cy="4247317"/>
          </a:xfrm>
          <a:prstGeom prst="rect">
            <a:avLst/>
          </a:prstGeom>
        </p:spPr>
        <p:txBody>
          <a:bodyPr wrap="square">
            <a:spAutoFit/>
          </a:bodyPr>
          <a:lstStyle/>
          <a:p>
            <a:r>
              <a:rPr lang="en-AU" sz="1000" i="1" dirty="0" smtClean="0"/>
              <a:t>In providing the below information, neither Manoj Abichandani  (presenter) or an employee of Deed Dot Com Dot Au Pty Ltd is providing any financial or Legal advice as any Financial advice is based on the information provided by you  with regard to your financial needs and objectives. The information below  is intended to provide only broad, general guidelines which may be helpful in assessing and making decisions about financial products and general information which is available elsewhere that may help meet your financial needs and objectives. This material may also contain general educational topics about investing, legal and financial matters. It is most important that you understand that your actual experience will differ from these illustrations and examples. </a:t>
            </a:r>
          </a:p>
          <a:p>
            <a:endParaRPr lang="en-AU" sz="1000" i="1" dirty="0" smtClean="0"/>
          </a:p>
          <a:p>
            <a:r>
              <a:rPr lang="en-AU" sz="1000" i="1" dirty="0" smtClean="0"/>
              <a:t>That is why you should consult an appropriately qualified financial planner, legal advisor or Estate planner, who can assess your situation with updated data and assumptions on a periodic basis. Information provided here is not intended to be investment advice or a projection of future investment performance. No one can foresee the future and, it is not a projection of the potential return of any investment, nor is it a projection of future inflation rates or the state of the world or domestic economy. You should seek the guidance of a financial or investment professional before proceeding with any investment decision or any super contribution or set up Decision. Our examples and illustration does not contain your income tax calculations and legal concepts; it does not constitute tax or legal Advice. These illustration may require the guidance of a tax, legal  or accounting adviser.</a:t>
            </a:r>
          </a:p>
          <a:p>
            <a:r>
              <a:rPr lang="en-AU" sz="1000" i="1" dirty="0" smtClean="0"/>
              <a:t> </a:t>
            </a:r>
          </a:p>
          <a:p>
            <a:r>
              <a:rPr lang="en-AU" sz="1000" i="1" dirty="0" smtClean="0"/>
              <a:t>In creating the illustration certain assumptions were made with respect to investment returns, the economy, and home loan interest rates . The reports and graphics included are directly dependent on the quality and the accuracy of the data and assumptions (including rates of return and future interest rates) . Where future rates of return are assumed, these returns do not reflect the fees and charges associated with Investments, which would reduce the results. You are encouraged to review and consider performance information, which you can request from your investment professional and other securities advisor who may recommended asset/s that may be referenced in this material when assuming any future rates of return for any super contributions  &amp; investment.</a:t>
            </a:r>
          </a:p>
          <a:p>
            <a:endParaRPr lang="en-AU" sz="1000" i="1" dirty="0" smtClean="0"/>
          </a:p>
          <a:p>
            <a:r>
              <a:rPr lang="en-AU" sz="1000" i="1" dirty="0" smtClean="0"/>
              <a:t>Keep in mind that past performance is not a guarantee of future results. A prospectus or PDS must be read carefully when considering any investment in securities or super contribution in a fund. </a:t>
            </a:r>
          </a:p>
          <a:p>
            <a:endParaRPr lang="en-AU" sz="1000" i="1" dirty="0" smtClean="0"/>
          </a:p>
          <a:p>
            <a:r>
              <a:rPr lang="en-AU" sz="1000" i="1" dirty="0" smtClean="0"/>
              <a:t>No liability is assumed resulting from the use of the information contained in this financial  presentation and the examples used  Responsibilities for financial decisions are exclusively in hand of the viewer and not in hands of  the presenter.</a:t>
            </a:r>
            <a:endParaRPr lang="en-AU" sz="1000" i="1" dirty="0"/>
          </a:p>
        </p:txBody>
      </p:sp>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11560" y="1988840"/>
            <a:ext cx="7560840" cy="2133600"/>
          </a:xfrm>
        </p:spPr>
        <p:txBody>
          <a:bodyPr>
            <a:normAutofit/>
          </a:bodyPr>
          <a:lstStyle/>
          <a:p>
            <a:pPr lvl="0"/>
            <a:r>
              <a:rPr lang="en-AU" dirty="0" smtClean="0"/>
              <a:t>Superannuation </a:t>
            </a:r>
            <a:r>
              <a:rPr lang="en-AU" dirty="0" smtClean="0"/>
              <a:t>contribution provisions will have a substantial impact on anyone who wishes to build up their superannuation assets to provide for their retirement.</a:t>
            </a:r>
          </a:p>
          <a:p>
            <a:pPr lvl="0"/>
            <a:endParaRPr lang="en-AU" dirty="0" smtClean="0"/>
          </a:p>
          <a:p>
            <a:pPr lvl="0"/>
            <a:r>
              <a:rPr lang="en-AU" dirty="0" smtClean="0"/>
              <a:t>What are the </a:t>
            </a:r>
            <a:r>
              <a:rPr lang="en-AU" dirty="0" smtClean="0"/>
              <a:t>most </a:t>
            </a:r>
            <a:r>
              <a:rPr lang="en-AU" dirty="0" smtClean="0"/>
              <a:t>substantial changes to superannuation contributions </a:t>
            </a:r>
            <a:r>
              <a:rPr lang="en-AU" dirty="0" smtClean="0"/>
              <a:t>.</a:t>
            </a:r>
            <a:endParaRPr lang="en-US" dirty="0" smtClean="0"/>
          </a:p>
        </p:txBody>
      </p:sp>
      <p:sp>
        <p:nvSpPr>
          <p:cNvPr id="6" name="Title 1"/>
          <p:cNvSpPr>
            <a:spLocks noGrp="1"/>
          </p:cNvSpPr>
          <p:nvPr>
            <p:ph type="title"/>
          </p:nvPr>
        </p:nvSpPr>
        <p:spPr>
          <a:xfrm>
            <a:off x="611560" y="620688"/>
            <a:ext cx="8229600" cy="1143000"/>
          </a:xfrm>
        </p:spPr>
        <p:txBody>
          <a:bodyPr>
            <a:normAutofit/>
          </a:bodyPr>
          <a:lstStyle/>
          <a:p>
            <a:r>
              <a:rPr lang="en-AU" sz="2800" dirty="0" smtClean="0"/>
              <a:t>Contribution </a:t>
            </a:r>
            <a:r>
              <a:rPr lang="en-AU" sz="2800" dirty="0" smtClean="0"/>
              <a:t>Provisions</a:t>
            </a:r>
            <a:endParaRPr lang="en-AU" sz="2800" dirty="0"/>
          </a:p>
        </p:txBody>
      </p:sp>
    </p:spTree>
    <p:extLst>
      <p:ext uri="{BB962C8B-B14F-4D97-AF65-F5344CB8AC3E}">
        <p14:creationId xmlns:p14="http://schemas.microsoft.com/office/powerpoint/2010/main" xmlns="" val="3332817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Contribution </a:t>
            </a:r>
            <a:r>
              <a:rPr lang="en-AU" sz="2800" dirty="0" smtClean="0"/>
              <a:t>Provisions</a:t>
            </a:r>
            <a:endParaRPr lang="en-AU" sz="2800" dirty="0"/>
          </a:p>
        </p:txBody>
      </p:sp>
      <p:sp>
        <p:nvSpPr>
          <p:cNvPr id="3" name="Content Placeholder 2"/>
          <p:cNvSpPr>
            <a:spLocks noGrp="1"/>
          </p:cNvSpPr>
          <p:nvPr>
            <p:ph idx="1"/>
          </p:nvPr>
        </p:nvSpPr>
        <p:spPr>
          <a:xfrm>
            <a:off x="899592" y="2204864"/>
            <a:ext cx="7132320" cy="2898647"/>
          </a:xfrm>
        </p:spPr>
        <p:txBody>
          <a:bodyPr>
            <a:normAutofit lnSpcReduction="10000"/>
          </a:bodyPr>
          <a:lstStyle/>
          <a:p>
            <a:pPr marL="587375" indent="-587375">
              <a:lnSpc>
                <a:spcPct val="120000"/>
              </a:lnSpc>
              <a:spcBef>
                <a:spcPts val="0"/>
              </a:spcBef>
              <a:buFont typeface="+mj-lt"/>
              <a:buAutoNum type="arabicPeriod"/>
            </a:pPr>
            <a:r>
              <a:rPr lang="en-AU" sz="1800" dirty="0" smtClean="0"/>
              <a:t>C</a:t>
            </a:r>
            <a:r>
              <a:rPr lang="en-AU" sz="1800" dirty="0" smtClean="0"/>
              <a:t>oncessional </a:t>
            </a:r>
            <a:r>
              <a:rPr lang="en-AU" sz="1800" dirty="0" smtClean="0"/>
              <a:t>and </a:t>
            </a:r>
            <a:r>
              <a:rPr lang="en-AU" sz="1800" dirty="0" smtClean="0"/>
              <a:t>Non-concessional </a:t>
            </a:r>
            <a:r>
              <a:rPr lang="en-AU" sz="1800" dirty="0" smtClean="0"/>
              <a:t>contribution caps</a:t>
            </a:r>
          </a:p>
          <a:p>
            <a:pPr marL="587375" indent="-587375">
              <a:lnSpc>
                <a:spcPct val="120000"/>
              </a:lnSpc>
              <a:spcBef>
                <a:spcPts val="0"/>
              </a:spcBef>
              <a:buFont typeface="+mj-lt"/>
              <a:buAutoNum type="arabicPeriod"/>
            </a:pPr>
            <a:r>
              <a:rPr lang="en-AU" sz="1800" dirty="0" smtClean="0"/>
              <a:t>Concessional </a:t>
            </a:r>
            <a:r>
              <a:rPr lang="en-AU" sz="1800" dirty="0" smtClean="0"/>
              <a:t>catch-up provisions</a:t>
            </a:r>
          </a:p>
          <a:p>
            <a:pPr marL="587375" indent="-587375">
              <a:lnSpc>
                <a:spcPct val="120000"/>
              </a:lnSpc>
              <a:spcBef>
                <a:spcPts val="0"/>
              </a:spcBef>
              <a:buFont typeface="+mj-lt"/>
              <a:buAutoNum type="arabicPeriod"/>
            </a:pPr>
            <a:r>
              <a:rPr lang="en-AU" sz="1800" dirty="0" smtClean="0"/>
              <a:t>Total super balance - new limit on non-concessional and some other contributions</a:t>
            </a:r>
          </a:p>
          <a:p>
            <a:pPr marL="587375" indent="-587375">
              <a:lnSpc>
                <a:spcPct val="120000"/>
              </a:lnSpc>
              <a:spcBef>
                <a:spcPts val="0"/>
              </a:spcBef>
              <a:buFont typeface="+mj-lt"/>
              <a:buAutoNum type="arabicPeriod"/>
            </a:pPr>
            <a:r>
              <a:rPr lang="en-AU" sz="1800" dirty="0" smtClean="0"/>
              <a:t>Transitional </a:t>
            </a:r>
            <a:r>
              <a:rPr lang="en-AU" sz="1800" dirty="0" smtClean="0"/>
              <a:t>Non-concessional </a:t>
            </a:r>
            <a:r>
              <a:rPr lang="en-AU" sz="1800" dirty="0" smtClean="0"/>
              <a:t>rules</a:t>
            </a:r>
          </a:p>
          <a:p>
            <a:pPr marL="587375" indent="-587375">
              <a:lnSpc>
                <a:spcPct val="120000"/>
              </a:lnSpc>
              <a:spcBef>
                <a:spcPts val="0"/>
              </a:spcBef>
              <a:buFont typeface="+mj-lt"/>
              <a:buAutoNum type="arabicPeriod"/>
            </a:pPr>
            <a:r>
              <a:rPr lang="en-AU" sz="1800" dirty="0" smtClean="0"/>
              <a:t>Removal of 10% test</a:t>
            </a:r>
          </a:p>
          <a:p>
            <a:pPr marL="587375" indent="-587375">
              <a:lnSpc>
                <a:spcPct val="120000"/>
              </a:lnSpc>
              <a:spcBef>
                <a:spcPts val="0"/>
              </a:spcBef>
              <a:buFont typeface="+mj-lt"/>
              <a:buAutoNum type="arabicPeriod"/>
            </a:pPr>
            <a:r>
              <a:rPr lang="en-AU" sz="1800" dirty="0" smtClean="0"/>
              <a:t>Downsizer Contribution</a:t>
            </a:r>
          </a:p>
          <a:p>
            <a:pPr marL="587375" indent="-587375">
              <a:lnSpc>
                <a:spcPct val="120000"/>
              </a:lnSpc>
              <a:spcBef>
                <a:spcPts val="0"/>
              </a:spcBef>
              <a:buFont typeface="+mj-lt"/>
              <a:buAutoNum type="arabicPeriod"/>
            </a:pPr>
            <a:r>
              <a:rPr lang="en-AU" sz="1800" dirty="0" smtClean="0"/>
              <a:t>First Home Super Saver Scheme</a:t>
            </a:r>
          </a:p>
          <a:p>
            <a:pPr marL="587375" indent="-587375">
              <a:lnSpc>
                <a:spcPct val="120000"/>
              </a:lnSpc>
              <a:spcBef>
                <a:spcPts val="0"/>
              </a:spcBef>
              <a:buFont typeface="+mj-lt"/>
              <a:buAutoNum type="arabicPeriod"/>
            </a:pPr>
            <a:r>
              <a:rPr lang="en-AU" sz="1800" dirty="0" smtClean="0"/>
              <a:t>Key </a:t>
            </a:r>
            <a:r>
              <a:rPr lang="en-AU" sz="1800" dirty="0" smtClean="0"/>
              <a:t>issues, actions and strategies </a:t>
            </a:r>
            <a:r>
              <a:rPr lang="en-AU" sz="1800" dirty="0" smtClean="0"/>
              <a:t>post </a:t>
            </a:r>
            <a:r>
              <a:rPr lang="en-AU" sz="1800" dirty="0" smtClean="0"/>
              <a:t>30 June 2017</a:t>
            </a:r>
            <a:endParaRPr lang="en-US" sz="1800" dirty="0"/>
          </a:p>
        </p:txBody>
      </p:sp>
      <p:pic>
        <p:nvPicPr>
          <p:cNvPr id="4" name="Picture 3" descr="Self_Managed_SuperAnnuation.jpg"/>
          <p:cNvPicPr>
            <a:picLocks noChangeAspect="1"/>
          </p:cNvPicPr>
          <p:nvPr/>
        </p:nvPicPr>
        <p:blipFill>
          <a:blip r:embed="rId3" cstate="print"/>
          <a:stretch>
            <a:fillRect/>
          </a:stretch>
        </p:blipFill>
        <p:spPr>
          <a:xfrm>
            <a:off x="5292080" y="0"/>
            <a:ext cx="3851920" cy="1581904"/>
          </a:xfrm>
          <a:prstGeom prst="rect">
            <a:avLst/>
          </a:prstGeom>
        </p:spPr>
      </p:pic>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Eligibility to register and get an </a:t>
            </a:r>
            <a:r>
              <a:rPr lang="en-AU" sz="2800" b="1" dirty="0" smtClean="0"/>
              <a:t>ABN</a:t>
            </a:r>
            <a:endParaRPr lang="en-AU" sz="2800" b="1" dirty="0"/>
          </a:p>
        </p:txBody>
      </p:sp>
      <p:sp>
        <p:nvSpPr>
          <p:cNvPr id="3" name="Content Placeholder 2"/>
          <p:cNvSpPr>
            <a:spLocks noGrp="1"/>
          </p:cNvSpPr>
          <p:nvPr>
            <p:ph idx="1"/>
          </p:nvPr>
        </p:nvSpPr>
        <p:spPr/>
        <p:txBody>
          <a:bodyPr>
            <a:normAutofit/>
          </a:bodyPr>
          <a:lstStyle/>
          <a:p>
            <a:pPr>
              <a:buNone/>
            </a:pPr>
            <a:r>
              <a:rPr lang="en-AU" sz="1800" b="1" dirty="0" smtClean="0"/>
              <a:t>Registering </a:t>
            </a:r>
            <a:r>
              <a:rPr lang="en-AU" sz="1800" b="1" dirty="0" smtClean="0"/>
              <a:t>your SMSF isn't the first step in setting up an SMSF.</a:t>
            </a:r>
          </a:p>
          <a:p>
            <a:pPr>
              <a:buNone/>
            </a:pPr>
            <a:endParaRPr lang="en-AU" sz="1800" dirty="0" smtClean="0"/>
          </a:p>
          <a:p>
            <a:pPr>
              <a:buNone/>
            </a:pPr>
            <a:r>
              <a:rPr lang="en-AU" sz="1800" dirty="0" smtClean="0"/>
              <a:t>Before </a:t>
            </a:r>
            <a:r>
              <a:rPr lang="en-AU" sz="1800" dirty="0" smtClean="0"/>
              <a:t>you register, you must already have:</a:t>
            </a:r>
          </a:p>
          <a:p>
            <a:pPr>
              <a:buFont typeface="Wingdings" pitchFamily="2" charset="2"/>
              <a:buChar char="Ø"/>
            </a:pPr>
            <a:r>
              <a:rPr lang="en-AU" sz="1800" dirty="0" smtClean="0"/>
              <a:t>considered appointing professionals to help you</a:t>
            </a:r>
          </a:p>
          <a:p>
            <a:pPr>
              <a:buFont typeface="Wingdings" pitchFamily="2" charset="2"/>
              <a:buChar char="Ø"/>
            </a:pPr>
            <a:r>
              <a:rPr lang="en-AU" sz="1800" dirty="0" smtClean="0"/>
              <a:t>chosen individual trustees or a corporate trustee (and created the corporate trustee if needed)</a:t>
            </a:r>
          </a:p>
          <a:p>
            <a:pPr>
              <a:buFont typeface="Wingdings" pitchFamily="2" charset="2"/>
              <a:buChar char="Ø"/>
            </a:pPr>
            <a:r>
              <a:rPr lang="en-AU" sz="1800" dirty="0" smtClean="0"/>
              <a:t>appointed trustees or directors of the corporate trustee</a:t>
            </a:r>
          </a:p>
          <a:p>
            <a:pPr>
              <a:buFont typeface="Wingdings" pitchFamily="2" charset="2"/>
              <a:buChar char="Ø"/>
            </a:pPr>
            <a:r>
              <a:rPr lang="en-AU" sz="1800" dirty="0" smtClean="0"/>
              <a:t>created a trust </a:t>
            </a:r>
            <a:r>
              <a:rPr lang="en-AU" sz="1800" b="1" dirty="0" smtClean="0">
                <a:solidFill>
                  <a:srgbClr val="FF0000"/>
                </a:solidFill>
              </a:rPr>
              <a:t>(including transferring an asset to the trust)</a:t>
            </a:r>
          </a:p>
          <a:p>
            <a:pPr>
              <a:buFont typeface="Wingdings" pitchFamily="2" charset="2"/>
              <a:buChar char="Ø"/>
            </a:pPr>
            <a:r>
              <a:rPr lang="en-AU" sz="1800" dirty="0" smtClean="0"/>
              <a:t>checked that your fund is an Australian super fund.</a:t>
            </a:r>
          </a:p>
          <a:p>
            <a:pPr>
              <a:buNone/>
            </a:pPr>
            <a:r>
              <a:rPr lang="en-AU" sz="1800" dirty="0" smtClean="0"/>
              <a:t>Once you have completed these steps then you are ready to register. Obtaining an ABN is part of the registration process</a:t>
            </a:r>
            <a:r>
              <a:rPr lang="en-AU" sz="1800" dirty="0" smtClean="0"/>
              <a:t>.</a:t>
            </a:r>
          </a:p>
          <a:p>
            <a:pPr>
              <a:buNone/>
            </a:pPr>
            <a:endParaRPr lang="en-AU" sz="1800" dirty="0" smtClean="0"/>
          </a:p>
          <a:p>
            <a:pPr>
              <a:buNone/>
            </a:pPr>
            <a:r>
              <a:rPr lang="en-AU" sz="1800" dirty="0" smtClean="0"/>
              <a:t>https://www.ato.gov.au/super/self-managed-super-funds/setting-up/register-your-fund/#EligibilitytoregisterandgetanABN</a:t>
            </a:r>
          </a:p>
          <a:p>
            <a:pPr>
              <a:buNone/>
            </a:pPr>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1745</Words>
  <Application>Microsoft Office PowerPoint</Application>
  <PresentationFormat>On-screen Show (4:3)</PresentationFormat>
  <Paragraphs>274</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Our Speaker Today</vt:lpstr>
      <vt:lpstr>House Keeping - Audio</vt:lpstr>
      <vt:lpstr>House Keeping – Hand Out </vt:lpstr>
      <vt:lpstr>House Keeping – Questions on this Prsentation</vt:lpstr>
      <vt:lpstr>Legal &amp; Financial Disclaimer &amp; Disclosure </vt:lpstr>
      <vt:lpstr>Contribution Provisions</vt:lpstr>
      <vt:lpstr>Contribution Provisions</vt:lpstr>
      <vt:lpstr>Eligibility to register and get an ABN</vt:lpstr>
      <vt:lpstr>Did you know …..</vt:lpstr>
      <vt:lpstr>Does the trust deed allow holding cash by the Trustees of the fund</vt:lpstr>
      <vt:lpstr>Concessional contribution caps (Target tax concessions to ensure the super system is equitable and sustainable)</vt:lpstr>
      <vt:lpstr>Non-concessional contribution caps</vt:lpstr>
      <vt:lpstr>Concessional catch-up provisions</vt:lpstr>
      <vt:lpstr>Concessional catch-up provisions</vt:lpstr>
      <vt:lpstr>Total super balance - limit on Non-concessional and some other contributions </vt:lpstr>
      <vt:lpstr>Valuation of Assets</vt:lpstr>
      <vt:lpstr>Allocation of Income</vt:lpstr>
      <vt:lpstr>Bring Forward Rule  – Transitional non-concessional rules</vt:lpstr>
      <vt:lpstr>How to Maximise Bring Forward Rule </vt:lpstr>
      <vt:lpstr>In-specie Contribution of Business Real Property</vt:lpstr>
      <vt:lpstr>Downsizer Contributions  In Nut shell </vt:lpstr>
      <vt:lpstr>Purpose of First Home Super Saver Scheme </vt:lpstr>
      <vt:lpstr>Key features of the scheme</vt:lpstr>
      <vt:lpstr>Making a contribution….</vt:lpstr>
      <vt:lpstr>Removal of 10% test</vt:lpstr>
      <vt:lpstr>Advisor / Trustee Key issues  from 1st July 2021</vt:lpstr>
      <vt:lpstr>Audit Issues</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25</cp:revision>
  <dcterms:created xsi:type="dcterms:W3CDTF">2021-04-13T01:54:17Z</dcterms:created>
  <dcterms:modified xsi:type="dcterms:W3CDTF">2021-09-07T03:49:32Z</dcterms:modified>
</cp:coreProperties>
</file>